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62"/>
  </p:notesMasterIdLst>
  <p:handoutMasterIdLst>
    <p:handoutMasterId r:id="rId63"/>
  </p:handoutMasterIdLst>
  <p:sldIdLst>
    <p:sldId id="258" r:id="rId2"/>
    <p:sldId id="295" r:id="rId3"/>
    <p:sldId id="292" r:id="rId4"/>
    <p:sldId id="296" r:id="rId5"/>
    <p:sldId id="299" r:id="rId6"/>
    <p:sldId id="399" r:id="rId7"/>
    <p:sldId id="390" r:id="rId8"/>
    <p:sldId id="391" r:id="rId9"/>
    <p:sldId id="413" r:id="rId10"/>
    <p:sldId id="417" r:id="rId11"/>
    <p:sldId id="300" r:id="rId12"/>
    <p:sldId id="400" r:id="rId13"/>
    <p:sldId id="402" r:id="rId14"/>
    <p:sldId id="421" r:id="rId15"/>
    <p:sldId id="423" r:id="rId16"/>
    <p:sldId id="424" r:id="rId17"/>
    <p:sldId id="426" r:id="rId18"/>
    <p:sldId id="427" r:id="rId19"/>
    <p:sldId id="428" r:id="rId20"/>
    <p:sldId id="392" r:id="rId21"/>
    <p:sldId id="393" r:id="rId22"/>
    <p:sldId id="433" r:id="rId23"/>
    <p:sldId id="437" r:id="rId24"/>
    <p:sldId id="438" r:id="rId25"/>
    <p:sldId id="442" r:id="rId26"/>
    <p:sldId id="444" r:id="rId27"/>
    <p:sldId id="403" r:id="rId28"/>
    <p:sldId id="447" r:id="rId29"/>
    <p:sldId id="449" r:id="rId30"/>
    <p:sldId id="276" r:id="rId31"/>
    <p:sldId id="277" r:id="rId32"/>
    <p:sldId id="454" r:id="rId33"/>
    <p:sldId id="455" r:id="rId34"/>
    <p:sldId id="456" r:id="rId35"/>
    <p:sldId id="458" r:id="rId36"/>
    <p:sldId id="460" r:id="rId37"/>
    <p:sldId id="464" r:id="rId38"/>
    <p:sldId id="466" r:id="rId39"/>
    <p:sldId id="394" r:id="rId40"/>
    <p:sldId id="469" r:id="rId41"/>
    <p:sldId id="395" r:id="rId42"/>
    <p:sldId id="471" r:id="rId43"/>
    <p:sldId id="472" r:id="rId44"/>
    <p:sldId id="398" r:id="rId45"/>
    <p:sldId id="289" r:id="rId46"/>
    <p:sldId id="476" r:id="rId47"/>
    <p:sldId id="477" r:id="rId48"/>
    <p:sldId id="280" r:id="rId49"/>
    <p:sldId id="479" r:id="rId50"/>
    <p:sldId id="480" r:id="rId51"/>
    <p:sldId id="481" r:id="rId52"/>
    <p:sldId id="482" r:id="rId53"/>
    <p:sldId id="483" r:id="rId54"/>
    <p:sldId id="283" r:id="rId55"/>
    <p:sldId id="406" r:id="rId56"/>
    <p:sldId id="478" r:id="rId57"/>
    <p:sldId id="386" r:id="rId58"/>
    <p:sldId id="484" r:id="rId59"/>
    <p:sldId id="383" r:id="rId60"/>
    <p:sldId id="384"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06DBF1C-415A-FA8B-9406-61764F3A7BC5}" name="Jennifer Risden" initials="JR" userId="S::Jennifer.Risden@ascendlearning.com::6bec8c94-049d-446f-90d3-652553e2f9d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TE" initials="Q" lastIdx="7"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B74"/>
    <a:srgbClr val="FFFFFF"/>
    <a:srgbClr val="FFC425"/>
    <a:srgbClr val="E5E6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B65FB3-F93A-41A7-A8AE-34F5008426D3}" v="56" dt="2022-10-10T03:22:59.907"/>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58" autoAdjust="0"/>
    <p:restoredTop sz="94598" autoAdjust="0"/>
  </p:normalViewPr>
  <p:slideViewPr>
    <p:cSldViewPr snapToGrid="0">
      <p:cViewPr varScale="1">
        <p:scale>
          <a:sx n="111" d="100"/>
          <a:sy n="111" d="100"/>
        </p:scale>
        <p:origin x="156" y="114"/>
      </p:cViewPr>
      <p:guideLst>
        <p:guide orient="horz" pos="2160"/>
        <p:guide pos="3840"/>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latin typeface="Arial" panose="020B06040202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latin typeface="Arial" panose="020B0604020202020204" pitchFamily="34" charset="0"/>
              </a:rPr>
              <a:t>10/9/2022</a:t>
            </a:fld>
            <a:endParaRPr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latin typeface="Arial" panose="020B0604020202020204" pitchFamily="34" charset="0"/>
              </a:rPr>
              <a:t>‹#›</a:t>
            </a:fld>
            <a:endParaRPr dirty="0">
              <a:latin typeface="Arial" panose="020B0604020202020204" pitchFamily="34" charset="0"/>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237F6C43-988E-4257-9A1C-C162EF036D58}" type="datetimeFigureOut">
              <a:rPr lang="en-US" smtClean="0"/>
              <a:pPr/>
              <a:t>10/9/2022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DED491D0-8E1B-49C7-849B-A28568D94497}" type="slidenum">
              <a:rPr lang="en-US" smtClean="0"/>
              <a:pPr/>
              <a:t>‹#›</a:t>
            </a:fld>
            <a:endParaRPr lang="en-US" dirty="0"/>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bd79b26cd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bd79b26c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bec8773db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bec8773db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214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bec8773db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bec8773db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266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bec8773db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bec8773db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2480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bec8773db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bec8773db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4043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bec8773db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bec8773db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598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bec8773db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bec8773db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068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bec8773db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bec8773db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3020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bec8773db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bec8773db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031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bec8773db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bec8773db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4819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cbec8773db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cbec8773db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3945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bd79b26cd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bd79b26c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80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cbec8773db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cbec8773db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9449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cbec8773db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cbec8773db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335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cbec8773d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cbec8773d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cbec8773d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cbec8773d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3546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cbec8773d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cbec8773d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427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cbec8773d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cbec8773d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846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cbec8773d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cbec8773d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1343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cbec8773d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cbec8773d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703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bec8773db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bec8773db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cbec8773db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cbec8773db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904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bd79b26cd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bd79b26c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8889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cbec8773db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cbec8773db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1060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bd79b26cd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bd79b26c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4448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cbec8773d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cbec8773d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2754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cbd79b26cd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cbd79b26cd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bec8773db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bec8773db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bec8773db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bec8773db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002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bec8773db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bec8773db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0311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invGray">
      <p:bgPr>
        <a:solidFill>
          <a:srgbClr val="003B74"/>
        </a:solidFill>
        <a:effectLst/>
      </p:bgPr>
    </p:bg>
    <p:spTree>
      <p:nvGrpSpPr>
        <p:cNvPr id="1" name=""/>
        <p:cNvGrpSpPr/>
        <p:nvPr/>
      </p:nvGrpSpPr>
      <p:grpSpPr>
        <a:xfrm>
          <a:off x="0" y="0"/>
          <a:ext cx="0" cy="0"/>
          <a:chOff x="0" y="0"/>
          <a:chExt cx="0" cy="0"/>
        </a:xfrm>
      </p:grpSpPr>
      <p:sp>
        <p:nvSpPr>
          <p:cNvPr id="9" name="Rectangle 8"/>
          <p:cNvSpPr/>
          <p:nvPr/>
        </p:nvSpPr>
        <p:spPr>
          <a:xfrm>
            <a:off x="0" y="1851660"/>
            <a:ext cx="12192000" cy="37719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0" i="0" dirty="0">
              <a:latin typeface="Arial" panose="020B0604020202020204" pitchFamily="34" charset="0"/>
            </a:endParaRPr>
          </a:p>
        </p:txBody>
      </p:sp>
      <p:sp>
        <p:nvSpPr>
          <p:cNvPr id="10" name="Rectangle 9"/>
          <p:cNvSpPr/>
          <p:nvPr/>
        </p:nvSpPr>
        <p:spPr>
          <a:xfrm>
            <a:off x="-1" y="701802"/>
            <a:ext cx="12192001" cy="1033272"/>
          </a:xfrm>
          <a:prstGeom prst="rect">
            <a:avLst/>
          </a:prstGeom>
          <a:solidFill>
            <a:srgbClr val="FFC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0" i="0" dirty="0">
              <a:latin typeface="Arial" panose="020B0604020202020204" pitchFamily="34" charset="0"/>
            </a:endParaRPr>
          </a:p>
        </p:txBody>
      </p:sp>
      <p:sp>
        <p:nvSpPr>
          <p:cNvPr id="2" name="Title 1"/>
          <p:cNvSpPr>
            <a:spLocks noGrp="1"/>
          </p:cNvSpPr>
          <p:nvPr>
            <p:ph type="ctrTitle" hasCustomPrompt="1"/>
          </p:nvPr>
        </p:nvSpPr>
        <p:spPr bwMode="black">
          <a:xfrm>
            <a:off x="882217" y="2200275"/>
            <a:ext cx="6421553" cy="3074670"/>
          </a:xfrm>
          <a:noFill/>
        </p:spPr>
        <p:txBody>
          <a:bodyPr lIns="0" tIns="0" rIns="0" bIns="0" anchor="ctr" anchorCtr="0">
            <a:normAutofit/>
          </a:bodyPr>
          <a:lstStyle>
            <a:lvl1pPr algn="l">
              <a:lnSpc>
                <a:spcPct val="90000"/>
              </a:lnSpc>
              <a:defRPr sz="6000" b="1">
                <a:solidFill>
                  <a:schemeClr val="tx1"/>
                </a:solidFill>
              </a:defRPr>
            </a:lvl1pPr>
          </a:lstStyle>
          <a:p>
            <a:r>
              <a:rPr lang="en-US" dirty="0"/>
              <a:t>Chapter Title</a:t>
            </a:r>
            <a:endParaRPr dirty="0"/>
          </a:p>
        </p:txBody>
      </p:sp>
      <p:sp>
        <p:nvSpPr>
          <p:cNvPr id="3" name="Subtitle 2"/>
          <p:cNvSpPr>
            <a:spLocks noGrp="1"/>
          </p:cNvSpPr>
          <p:nvPr>
            <p:ph type="subTitle" idx="1" hasCustomPrompt="1"/>
          </p:nvPr>
        </p:nvSpPr>
        <p:spPr>
          <a:xfrm>
            <a:off x="882217" y="845820"/>
            <a:ext cx="6524423" cy="777639"/>
          </a:xfrm>
        </p:spPr>
        <p:txBody>
          <a:bodyPr lIns="0" tIns="0" rIns="0" bIns="0" anchor="ctr" anchorCtr="0">
            <a:normAutofit/>
          </a:bodyPr>
          <a:lstStyle>
            <a:lvl1pPr marL="0" indent="0" algn="l">
              <a:spcBef>
                <a:spcPts val="0"/>
              </a:spcBef>
              <a:buNone/>
              <a:defRPr sz="3200" b="1">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1</a:t>
            </a:r>
            <a:endParaRPr dirty="0"/>
          </a:p>
        </p:txBody>
      </p:sp>
      <p:sp>
        <p:nvSpPr>
          <p:cNvPr id="7" name="Picture Placeholder 6">
            <a:extLst>
              <a:ext uri="{FF2B5EF4-FFF2-40B4-BE49-F238E27FC236}">
                <a16:creationId xmlns:a16="http://schemas.microsoft.com/office/drawing/2014/main" id="{EC9CFE91-0E8B-934B-8D25-5CBB7FD65D50}"/>
              </a:ext>
            </a:extLst>
          </p:cNvPr>
          <p:cNvSpPr>
            <a:spLocks noGrp="1"/>
          </p:cNvSpPr>
          <p:nvPr>
            <p:ph type="pic" sz="quarter" idx="10"/>
          </p:nvPr>
        </p:nvSpPr>
        <p:spPr>
          <a:xfrm>
            <a:off x="8100060" y="388500"/>
            <a:ext cx="3604981" cy="6081000"/>
          </a:xfrm>
        </p:spPr>
        <p:txBody>
          <a:bodyPr/>
          <a:lstStyle/>
          <a:p>
            <a:endParaRPr lang="en-US"/>
          </a:p>
        </p:txBody>
      </p:sp>
      <p:sp>
        <p:nvSpPr>
          <p:cNvPr id="17" name="Rectangle 16">
            <a:extLst>
              <a:ext uri="{FF2B5EF4-FFF2-40B4-BE49-F238E27FC236}">
                <a16:creationId xmlns:a16="http://schemas.microsoft.com/office/drawing/2014/main" id="{BEEECFBC-FB4D-9945-A4FF-28E342055AC3}"/>
              </a:ext>
            </a:extLst>
          </p:cNvPr>
          <p:cNvSpPr/>
          <p:nvPr userDrawn="1"/>
        </p:nvSpPr>
        <p:spPr>
          <a:xfrm>
            <a:off x="0" y="6503670"/>
            <a:ext cx="12192000" cy="215444"/>
          </a:xfrm>
          <a:prstGeom prst="rect">
            <a:avLst/>
          </a:prstGeom>
        </p:spPr>
        <p:txBody>
          <a:bodyPr wrap="square">
            <a:spAutoFit/>
          </a:bodyPr>
          <a:lstStyle/>
          <a:p>
            <a:pPr algn="ctr"/>
            <a:r>
              <a:rPr lang="en-US" sz="800" dirty="0">
                <a:solidFill>
                  <a:schemeClr val="bg2"/>
                </a:solidFill>
                <a:latin typeface="Arial" panose="020B0604020202020204" pitchFamily="34" charset="0"/>
                <a:cs typeface="Arial" panose="020B0604020202020204" pitchFamily="34" charset="0"/>
              </a:rPr>
              <a:t>Copyright © 2023 by Jones &amp; Bartlett Learning, LLC an Ascend Learning Company. </a:t>
            </a:r>
            <a:r>
              <a:rPr lang="en-US" sz="800" dirty="0" err="1">
                <a:solidFill>
                  <a:schemeClr val="bg2"/>
                </a:solidFill>
                <a:latin typeface="Arial" panose="020B0604020202020204" pitchFamily="34" charset="0"/>
                <a:cs typeface="Arial" panose="020B0604020202020204" pitchFamily="34" charset="0"/>
              </a:rPr>
              <a:t>www.jblearning.com</a:t>
            </a:r>
            <a:r>
              <a:rPr lang="en-US" sz="800" dirty="0">
                <a:solidFill>
                  <a:schemeClr val="bg2"/>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Tree>
    <p:extLst>
      <p:ext uri="{BB962C8B-B14F-4D97-AF65-F5344CB8AC3E}">
        <p14:creationId xmlns:p14="http://schemas.microsoft.com/office/powerpoint/2010/main" val="1661974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E3BDFD-7FA5-2143-88E5-0CEE0A6011AD}"/>
              </a:ext>
            </a:extLst>
          </p:cNvPr>
          <p:cNvSpPr/>
          <p:nvPr userDrawn="1"/>
        </p:nvSpPr>
        <p:spPr>
          <a:xfrm>
            <a:off x="0" y="6503670"/>
            <a:ext cx="12192000" cy="215444"/>
          </a:xfrm>
          <a:prstGeom prst="rect">
            <a:avLst/>
          </a:prstGeom>
        </p:spPr>
        <p:txBody>
          <a:bodyPr wrap="square">
            <a:spAutoFit/>
          </a:bodyPr>
          <a:lstStyle/>
          <a:p>
            <a:pPr algn="ctr"/>
            <a:r>
              <a:rPr lang="en-US" sz="800" dirty="0">
                <a:latin typeface="Arial" panose="020B0604020202020204" pitchFamily="34" charset="0"/>
                <a:cs typeface="Arial" panose="020B0604020202020204" pitchFamily="34" charset="0"/>
              </a:rPr>
              <a:t>Copyright © 2020 by Jones &amp; Bartlett Learning, LLC an Ascend Learning Company. www.jblearning.com. Background texture © </a:t>
            </a:r>
            <a:r>
              <a:rPr lang="en-US" sz="800" dirty="0" err="1">
                <a:latin typeface="Arial" panose="020B0604020202020204" pitchFamily="34" charset="0"/>
                <a:cs typeface="Arial" panose="020B0604020202020204" pitchFamily="34" charset="0"/>
              </a:rPr>
              <a:t>Bunphot</a:t>
            </a:r>
            <a:r>
              <a:rPr lang="en-US" sz="800" dirty="0">
                <a:latin typeface="Arial" panose="020B0604020202020204" pitchFamily="34" charset="0"/>
                <a:cs typeface="Arial" panose="020B0604020202020204" pitchFamily="34" charset="0"/>
              </a:rPr>
              <a:t>/Getty Images.</a:t>
            </a:r>
          </a:p>
        </p:txBody>
      </p:sp>
      <p:sp>
        <p:nvSpPr>
          <p:cNvPr id="6" name="Rectangle 5">
            <a:extLst>
              <a:ext uri="{FF2B5EF4-FFF2-40B4-BE49-F238E27FC236}">
                <a16:creationId xmlns:a16="http://schemas.microsoft.com/office/drawing/2014/main" id="{A4FD052D-18CE-1249-A891-AB3E165F4441}"/>
              </a:ext>
            </a:extLst>
          </p:cNvPr>
          <p:cNvSpPr/>
          <p:nvPr userDrawn="1"/>
        </p:nvSpPr>
        <p:spPr>
          <a:xfrm>
            <a:off x="0" y="2274570"/>
            <a:ext cx="12192000" cy="1760220"/>
          </a:xfrm>
          <a:prstGeom prst="rect">
            <a:avLst/>
          </a:prstGeom>
          <a:solidFill>
            <a:srgbClr val="003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8C0E0F34-F7A9-8D4B-9F49-A76F8B00661D}"/>
              </a:ext>
            </a:extLst>
          </p:cNvPr>
          <p:cNvSpPr>
            <a:spLocks noGrp="1"/>
          </p:cNvSpPr>
          <p:nvPr>
            <p:ph type="body" sz="quarter" idx="10" hasCustomPrompt="1"/>
          </p:nvPr>
        </p:nvSpPr>
        <p:spPr>
          <a:xfrm>
            <a:off x="935038" y="2571750"/>
            <a:ext cx="10321925" cy="1165225"/>
          </a:xfrm>
        </p:spPr>
        <p:txBody>
          <a:bodyPr anchor="ctr" anchorCtr="0"/>
          <a:lstStyle>
            <a:lvl1pPr marL="0" indent="0" algn="ctr">
              <a:buNone/>
              <a:defRPr sz="4800" b="1">
                <a:solidFill>
                  <a:srgbClr val="FFFFFF"/>
                </a:solidFill>
              </a:defRPr>
            </a:lvl1pPr>
          </a:lstStyle>
          <a:p>
            <a:pPr lvl="0"/>
            <a:r>
              <a:rPr lang="en-US" dirty="0"/>
              <a:t>Divider</a:t>
            </a: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endParaRPr dirty="0"/>
          </a:p>
        </p:txBody>
      </p:sp>
      <p:sp>
        <p:nvSpPr>
          <p:cNvPr id="3" name="Content Placeholder 2"/>
          <p:cNvSpPr>
            <a:spLocks noGrp="1"/>
          </p:cNvSpPr>
          <p:nvPr>
            <p:ph idx="1"/>
          </p:nvPr>
        </p:nvSpPr>
        <p:spPr>
          <a:xfrm>
            <a:off x="925830" y="1490870"/>
            <a:ext cx="10287000" cy="4699047"/>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endParaRPr dirty="0"/>
          </a:p>
        </p:txBody>
      </p:sp>
      <p:sp>
        <p:nvSpPr>
          <p:cNvPr id="3" name="Content Placeholder 2"/>
          <p:cNvSpPr>
            <a:spLocks noGrp="1"/>
          </p:cNvSpPr>
          <p:nvPr>
            <p:ph sz="half" idx="1"/>
          </p:nvPr>
        </p:nvSpPr>
        <p:spPr>
          <a:xfrm>
            <a:off x="914400" y="1461052"/>
            <a:ext cx="4855464" cy="47294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6415368" y="1461052"/>
            <a:ext cx="4862232" cy="47294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Text Placeholder 2"/>
          <p:cNvSpPr>
            <a:spLocks noGrp="1"/>
          </p:cNvSpPr>
          <p:nvPr>
            <p:ph type="body" idx="1"/>
          </p:nvPr>
        </p:nvSpPr>
        <p:spPr>
          <a:xfrm>
            <a:off x="777240" y="1496187"/>
            <a:ext cx="4992624" cy="470916"/>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77240" y="2077278"/>
            <a:ext cx="4992624" cy="43908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1" name="Picture Placeholder 10">
            <a:extLst>
              <a:ext uri="{FF2B5EF4-FFF2-40B4-BE49-F238E27FC236}">
                <a16:creationId xmlns:a16="http://schemas.microsoft.com/office/drawing/2014/main" id="{A3169499-437D-8F4D-94AA-E2299357328F}"/>
              </a:ext>
            </a:extLst>
          </p:cNvPr>
          <p:cNvSpPr>
            <a:spLocks noGrp="1"/>
          </p:cNvSpPr>
          <p:nvPr>
            <p:ph type="pic" sz="quarter" idx="10"/>
          </p:nvPr>
        </p:nvSpPr>
        <p:spPr>
          <a:xfrm>
            <a:off x="6096000" y="1496186"/>
            <a:ext cx="5208588" cy="4556743"/>
          </a:xfrm>
        </p:spPr>
        <p:txBody>
          <a:bodyPr/>
          <a:lstStyle/>
          <a:p>
            <a:endParaRPr lang="en-US"/>
          </a:p>
        </p:txBody>
      </p:sp>
      <p:sp>
        <p:nvSpPr>
          <p:cNvPr id="12" name="Text Placeholder 8">
            <a:extLst>
              <a:ext uri="{FF2B5EF4-FFF2-40B4-BE49-F238E27FC236}">
                <a16:creationId xmlns:a16="http://schemas.microsoft.com/office/drawing/2014/main" id="{B116746D-2971-C346-AB96-03BED323E049}"/>
              </a:ext>
            </a:extLst>
          </p:cNvPr>
          <p:cNvSpPr>
            <a:spLocks noGrp="1"/>
          </p:cNvSpPr>
          <p:nvPr>
            <p:ph type="body" sz="quarter" idx="11" hasCustomPrompt="1"/>
          </p:nvPr>
        </p:nvSpPr>
        <p:spPr>
          <a:xfrm>
            <a:off x="6096000" y="6142515"/>
            <a:ext cx="5208588" cy="651192"/>
          </a:xfrm>
        </p:spPr>
        <p:txBody>
          <a:bodyPr/>
          <a:lstStyle>
            <a:lvl1pPr marL="0" indent="0">
              <a:buNone/>
              <a:defRPr sz="1000"/>
            </a:lvl1pPr>
          </a:lstStyle>
          <a:p>
            <a:pPr lvl="0"/>
            <a:r>
              <a:rPr lang="en-US" dirty="0"/>
              <a:t>Credit line FPO</a:t>
            </a: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endParaRPr dirty="0"/>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880110" y="1510748"/>
            <a:ext cx="4246582" cy="4404625"/>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ext Placeholder 8">
            <a:extLst>
              <a:ext uri="{FF2B5EF4-FFF2-40B4-BE49-F238E27FC236}">
                <a16:creationId xmlns:a16="http://schemas.microsoft.com/office/drawing/2014/main" id="{752B3F09-47B3-324C-BCD8-DE2A52443CC0}"/>
              </a:ext>
            </a:extLst>
          </p:cNvPr>
          <p:cNvSpPr>
            <a:spLocks noGrp="1"/>
          </p:cNvSpPr>
          <p:nvPr>
            <p:ph type="body" sz="quarter" idx="10" hasCustomPrompt="1"/>
          </p:nvPr>
        </p:nvSpPr>
        <p:spPr>
          <a:xfrm>
            <a:off x="5518150" y="6046788"/>
            <a:ext cx="5792992" cy="651192"/>
          </a:xfrm>
        </p:spPr>
        <p:txBody>
          <a:bodyPr/>
          <a:lstStyle>
            <a:lvl1pPr marL="0" indent="0">
              <a:buNone/>
              <a:defRPr sz="1000"/>
            </a:lvl1pPr>
          </a:lstStyle>
          <a:p>
            <a:pPr lvl="0"/>
            <a:r>
              <a:rPr lang="en-US" dirty="0"/>
              <a:t>Credit line FPO</a:t>
            </a:r>
          </a:p>
        </p:txBody>
      </p:sp>
      <p:sp>
        <p:nvSpPr>
          <p:cNvPr id="11" name="Picture Placeholder 10">
            <a:extLst>
              <a:ext uri="{FF2B5EF4-FFF2-40B4-BE49-F238E27FC236}">
                <a16:creationId xmlns:a16="http://schemas.microsoft.com/office/drawing/2014/main" id="{8A3226D5-00A8-E049-8469-4BFBE39DD467}"/>
              </a:ext>
            </a:extLst>
          </p:cNvPr>
          <p:cNvSpPr>
            <a:spLocks noGrp="1"/>
          </p:cNvSpPr>
          <p:nvPr>
            <p:ph type="pic" sz="quarter" idx="11"/>
          </p:nvPr>
        </p:nvSpPr>
        <p:spPr>
          <a:xfrm>
            <a:off x="5518150" y="1508815"/>
            <a:ext cx="5792788" cy="4404624"/>
          </a:xfrm>
        </p:spPr>
        <p:txBody>
          <a:bodyPr/>
          <a:lstStyle/>
          <a:p>
            <a:endParaRPr lang="en-US"/>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3" name="Content Placeholder 3"/>
          <p:cNvSpPr>
            <a:spLocks noGrp="1"/>
          </p:cNvSpPr>
          <p:nvPr>
            <p:ph idx="1" hasCustomPrompt="1"/>
          </p:nvPr>
        </p:nvSpPr>
        <p:spPr>
          <a:xfrm>
            <a:off x="921496" y="1461052"/>
            <a:ext cx="3181874" cy="4895328"/>
          </a:xfrm>
        </p:spPr>
        <p:txBody>
          <a:bodyPr>
            <a:normAutofit/>
          </a:bodyPr>
          <a:lstStyle>
            <a:lvl1pPr marL="0" indent="0">
              <a:buNone/>
              <a:defRPr sz="2200"/>
            </a:lvl1pPr>
            <a:lvl2pPr marL="457200" indent="0">
              <a:buNone/>
              <a:defRPr sz="2000"/>
            </a:lvl2pPr>
            <a:lvl3pPr marL="914400" indent="0">
              <a:buNone/>
              <a:defRPr sz="1800"/>
            </a:lvl3pPr>
            <a:lvl4pPr marL="1371600" indent="0">
              <a:buNone/>
              <a:defRPr sz="1600"/>
            </a:lvl4pPr>
            <a:lvl5pPr marL="1828800" indent="0">
              <a:buNone/>
              <a:defRPr sz="1600"/>
            </a:lvl5pPr>
            <a:lvl6pPr>
              <a:defRPr sz="1600"/>
            </a:lvl6pPr>
            <a:lvl7pPr>
              <a:defRPr sz="1600"/>
            </a:lvl7pPr>
            <a:lvl8pPr>
              <a:defRPr sz="1600"/>
            </a:lvl8pPr>
            <a:lvl9pPr>
              <a:defRPr sz="1600"/>
            </a:lvl9pPr>
          </a:lstStyle>
          <a:p>
            <a:pPr lvl="0"/>
            <a:r>
              <a:rPr lang="en-US" dirty="0"/>
              <a:t>Sample text</a:t>
            </a:r>
            <a:endParaRPr dirty="0"/>
          </a:p>
        </p:txBody>
      </p:sp>
      <p:sp>
        <p:nvSpPr>
          <p:cNvPr id="7" name="Content Placeholder 3">
            <a:extLst>
              <a:ext uri="{FF2B5EF4-FFF2-40B4-BE49-F238E27FC236}">
                <a16:creationId xmlns:a16="http://schemas.microsoft.com/office/drawing/2014/main" id="{40A1ED7B-82D7-5A47-A193-C7C24693D3C4}"/>
              </a:ext>
            </a:extLst>
          </p:cNvPr>
          <p:cNvSpPr>
            <a:spLocks noGrp="1"/>
          </p:cNvSpPr>
          <p:nvPr>
            <p:ph idx="10" hasCustomPrompt="1"/>
          </p:nvPr>
        </p:nvSpPr>
        <p:spPr>
          <a:xfrm>
            <a:off x="4487656" y="1461052"/>
            <a:ext cx="3181874" cy="4895328"/>
          </a:xfrm>
        </p:spPr>
        <p:txBody>
          <a:bodyPr>
            <a:normAutofit/>
          </a:bodyPr>
          <a:lstStyle>
            <a:lvl1pPr marL="0" indent="0">
              <a:buNone/>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Sample text</a:t>
            </a:r>
          </a:p>
        </p:txBody>
      </p:sp>
      <p:sp>
        <p:nvSpPr>
          <p:cNvPr id="8" name="Content Placeholder 3">
            <a:extLst>
              <a:ext uri="{FF2B5EF4-FFF2-40B4-BE49-F238E27FC236}">
                <a16:creationId xmlns:a16="http://schemas.microsoft.com/office/drawing/2014/main" id="{43872FE9-5E92-4F44-8A71-024A081C439C}"/>
              </a:ext>
            </a:extLst>
          </p:cNvPr>
          <p:cNvSpPr>
            <a:spLocks noGrp="1"/>
          </p:cNvSpPr>
          <p:nvPr>
            <p:ph idx="11" hasCustomPrompt="1"/>
          </p:nvPr>
        </p:nvSpPr>
        <p:spPr>
          <a:xfrm>
            <a:off x="8053816" y="1461052"/>
            <a:ext cx="3181874" cy="4895328"/>
          </a:xfrm>
        </p:spPr>
        <p:txBody>
          <a:bodyPr>
            <a:normAutofit/>
          </a:bodyPr>
          <a:lstStyle>
            <a:lvl1pPr marL="0" indent="0">
              <a:buNone/>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Sample text</a:t>
            </a:r>
          </a:p>
        </p:txBody>
      </p:sp>
    </p:spTree>
    <p:extLst>
      <p:ext uri="{BB962C8B-B14F-4D97-AF65-F5344CB8AC3E}">
        <p14:creationId xmlns:p14="http://schemas.microsoft.com/office/powerpoint/2010/main" val="311169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2959857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8"/>
          <p:cNvSpPr/>
          <p:nvPr/>
        </p:nvSpPr>
        <p:spPr>
          <a:xfrm>
            <a:off x="0" y="0"/>
            <a:ext cx="12188952" cy="118872"/>
          </a:xfrm>
          <a:prstGeom prst="rect">
            <a:avLst/>
          </a:prstGeom>
          <a:solidFill>
            <a:srgbClr val="FFC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0" i="0" dirty="0">
              <a:latin typeface="Arial" panose="020B0604020202020204" pitchFamily="34" charset="0"/>
            </a:endParaRPr>
          </a:p>
        </p:txBody>
      </p:sp>
      <p:sp>
        <p:nvSpPr>
          <p:cNvPr id="2" name="Title Placeholder 1"/>
          <p:cNvSpPr>
            <a:spLocks noGrp="1"/>
          </p:cNvSpPr>
          <p:nvPr>
            <p:ph type="title"/>
          </p:nvPr>
        </p:nvSpPr>
        <p:spPr bwMode="black">
          <a:xfrm>
            <a:off x="0" y="121033"/>
            <a:ext cx="12192000" cy="1002089"/>
          </a:xfrm>
          <a:prstGeom prst="rect">
            <a:avLst/>
          </a:prstGeom>
          <a:solidFill>
            <a:srgbClr val="003B74"/>
          </a:solidFill>
        </p:spPr>
        <p:txBody>
          <a:bodyPr vert="horz" lIns="914400" tIns="45720" rIns="914400" bIns="45720" rtlCol="0" anchor="ctr">
            <a:normAutofit/>
          </a:bodyPr>
          <a:lstStyle/>
          <a:p>
            <a:r>
              <a:rPr lang="en-US" dirty="0"/>
              <a:t>Click to edit Master title style</a:t>
            </a:r>
            <a:endParaRPr dirty="0"/>
          </a:p>
        </p:txBody>
      </p:sp>
      <p:sp>
        <p:nvSpPr>
          <p:cNvPr id="3" name="Text Placeholder 2"/>
          <p:cNvSpPr>
            <a:spLocks noGrp="1"/>
          </p:cNvSpPr>
          <p:nvPr>
            <p:ph type="body" idx="1"/>
          </p:nvPr>
        </p:nvSpPr>
        <p:spPr>
          <a:xfrm>
            <a:off x="891540" y="2203704"/>
            <a:ext cx="10435590" cy="398621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Rectangle 6">
            <a:extLst>
              <a:ext uri="{FF2B5EF4-FFF2-40B4-BE49-F238E27FC236}">
                <a16:creationId xmlns:a16="http://schemas.microsoft.com/office/drawing/2014/main" id="{21F38BD8-3F75-CE4C-AFEF-0C6B45F77F8C}"/>
              </a:ext>
            </a:extLst>
          </p:cNvPr>
          <p:cNvSpPr/>
          <p:nvPr userDrawn="1"/>
        </p:nvSpPr>
        <p:spPr>
          <a:xfrm rot="5400000">
            <a:off x="9544258" y="4245031"/>
            <a:ext cx="5010495" cy="215444"/>
          </a:xfrm>
          <a:prstGeom prst="rect">
            <a:avLst/>
          </a:prstGeom>
        </p:spPr>
        <p:txBody>
          <a:bodyPr wrap="square">
            <a:spAutoFit/>
          </a:bodyPr>
          <a:lstStyle/>
          <a:p>
            <a:r>
              <a:rPr lang="en-US" sz="800" dirty="0">
                <a:latin typeface="Arial" panose="020B0604020202020204" pitchFamily="34" charset="0"/>
                <a:cs typeface="Arial" panose="020B0604020202020204" pitchFamily="34" charset="0"/>
              </a:rPr>
              <a:t>Copyright © 2023 by Jones &amp; Bartlett Learning, LLC an Ascend Learning Company. </a:t>
            </a:r>
            <a:r>
              <a:rPr lang="en-US" sz="800" dirty="0" err="1">
                <a:latin typeface="Arial" panose="020B0604020202020204" pitchFamily="34" charset="0"/>
                <a:cs typeface="Arial" panose="020B0604020202020204" pitchFamily="34" charset="0"/>
              </a:rPr>
              <a:t>www.jblearning.com</a:t>
            </a:r>
            <a:endParaRPr lang="en-US"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0" r:id="rId3"/>
    <p:sldLayoutId id="2147483652" r:id="rId4"/>
    <p:sldLayoutId id="2147483653" r:id="rId5"/>
    <p:sldLayoutId id="2147483654" r:id="rId6"/>
    <p:sldLayoutId id="2147483656" r:id="rId7"/>
    <p:sldLayoutId id="2147483657" r:id="rId8"/>
    <p:sldLayoutId id="2147483658" r:id="rId9"/>
    <p:sldLayoutId id="2147483659"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5000"/>
        </a:lnSpc>
        <a:spcBef>
          <a:spcPct val="0"/>
        </a:spcBef>
        <a:buNone/>
        <a:defRPr sz="3000" b="1" kern="1200">
          <a:solidFill>
            <a:schemeClr val="bg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52.jpeg"/><Relationship Id="rId4" Type="http://schemas.openxmlformats.org/officeDocument/2006/relationships/image" Target="../media/image51.jpeg"/></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4.jpeg"/></Relationships>
</file>

<file path=ppt/slides/_rels/slide4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6.jpeg"/></Relationships>
</file>

<file path=ppt/slides/_rels/slide4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61.jpeg"/></Relationships>
</file>

<file path=ppt/slides/_rels/slide5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64.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CF4F1586-DE6A-1A40-AEF4-23ADA41937E4}"/>
              </a:ext>
            </a:extLst>
          </p:cNvPr>
          <p:cNvSpPr>
            <a:spLocks noGrp="1"/>
          </p:cNvSpPr>
          <p:nvPr>
            <p:ph type="subTitle" idx="1"/>
          </p:nvPr>
        </p:nvSpPr>
        <p:spPr/>
        <p:txBody>
          <a:bodyPr/>
          <a:lstStyle/>
          <a:p>
            <a:r>
              <a:rPr lang="en-US" dirty="0"/>
              <a:t>CHAPTER 8</a:t>
            </a:r>
          </a:p>
        </p:txBody>
      </p:sp>
      <p:sp>
        <p:nvSpPr>
          <p:cNvPr id="19" name="Title 18">
            <a:extLst>
              <a:ext uri="{FF2B5EF4-FFF2-40B4-BE49-F238E27FC236}">
                <a16:creationId xmlns:a16="http://schemas.microsoft.com/office/drawing/2014/main" id="{A58A35F8-EA88-094E-8EAD-88FE6A07C447}"/>
              </a:ext>
            </a:extLst>
          </p:cNvPr>
          <p:cNvSpPr>
            <a:spLocks noGrp="1"/>
          </p:cNvSpPr>
          <p:nvPr>
            <p:ph type="ctrTitle"/>
          </p:nvPr>
        </p:nvSpPr>
        <p:spPr/>
        <p:txBody>
          <a:bodyPr/>
          <a:lstStyle/>
          <a:p>
            <a:r>
              <a:rPr lang="en" dirty="0"/>
              <a:t>Currying and Higher-Order Functions</a:t>
            </a:r>
            <a:endParaRPr lang="en-US" dirty="0"/>
          </a:p>
        </p:txBody>
      </p:sp>
      <p:pic>
        <p:nvPicPr>
          <p:cNvPr id="23" name="Picture Placeholder 22" descr="A photo shows the cover of the book Programming Languages: Concepts and Implementation, by Saverio Perugini.">
            <a:extLst>
              <a:ext uri="{FF2B5EF4-FFF2-40B4-BE49-F238E27FC236}">
                <a16:creationId xmlns:a16="http://schemas.microsoft.com/office/drawing/2014/main" id="{DE3B0E28-485E-BB45-B53C-65FC375BD23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p:blipFill>
        <p:spPr>
          <a:xfrm>
            <a:off x="6822142" y="-158764"/>
            <a:ext cx="5889548" cy="7185072"/>
          </a:xfrm>
        </p:spPr>
      </p:pic>
    </p:spTree>
    <p:extLst>
      <p:ext uri="{BB962C8B-B14F-4D97-AF65-F5344CB8AC3E}">
        <p14:creationId xmlns:p14="http://schemas.microsoft.com/office/powerpoint/2010/main" val="212959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8D9A-08E7-6F4D-9184-905F5BEDE0F7}"/>
              </a:ext>
            </a:extLst>
          </p:cNvPr>
          <p:cNvSpPr>
            <a:spLocks noGrp="1"/>
          </p:cNvSpPr>
          <p:nvPr>
            <p:ph type="title"/>
          </p:nvPr>
        </p:nvSpPr>
        <p:spPr/>
        <p:txBody>
          <a:bodyPr/>
          <a:lstStyle/>
          <a:p>
            <a:r>
              <a:rPr lang="en-US" dirty="0"/>
              <a:t>8.2 Partial Function Application </a:t>
            </a:r>
            <a:r>
              <a:rPr lang="en-US" sz="2000" dirty="0"/>
              <a:t>(3 of 3)</a:t>
            </a:r>
            <a:endParaRPr lang="en-US" dirty="0"/>
          </a:p>
        </p:txBody>
      </p:sp>
      <p:sp>
        <p:nvSpPr>
          <p:cNvPr id="3" name="Content Placeholder 2">
            <a:extLst>
              <a:ext uri="{FF2B5EF4-FFF2-40B4-BE49-F238E27FC236}">
                <a16:creationId xmlns:a16="http://schemas.microsoft.com/office/drawing/2014/main" id="{AA8AFC0A-C6DE-394F-83CF-644C2E96B634}"/>
              </a:ext>
            </a:extLst>
          </p:cNvPr>
          <p:cNvSpPr>
            <a:spLocks noGrp="1"/>
          </p:cNvSpPr>
          <p:nvPr>
            <p:ph idx="1"/>
          </p:nvPr>
        </p:nvSpPr>
        <p:spPr>
          <a:xfrm>
            <a:off x="925830" y="1490870"/>
            <a:ext cx="10287000" cy="600577"/>
          </a:xfrm>
        </p:spPr>
        <p:txBody>
          <a:bodyPr>
            <a:normAutofit/>
          </a:bodyPr>
          <a:lstStyle/>
          <a:p>
            <a:pPr marL="0" indent="0">
              <a:buNone/>
            </a:pPr>
            <a:r>
              <a:rPr lang="en-US" dirty="0"/>
              <a:t>More formally, assuming an </a:t>
            </a:r>
            <a:r>
              <a:rPr lang="en-US" i="1" dirty="0"/>
              <a:t>n</a:t>
            </a:r>
            <a:r>
              <a:rPr lang="en-US" dirty="0"/>
              <a:t>-</a:t>
            </a:r>
            <a:r>
              <a:rPr lang="en-US" dirty="0" err="1"/>
              <a:t>ary</a:t>
            </a:r>
            <a:r>
              <a:rPr lang="en-US" dirty="0"/>
              <a:t> function </a:t>
            </a:r>
            <a:r>
              <a:rPr lang="en-US" dirty="0" err="1"/>
              <a:t>ƒ</a:t>
            </a:r>
            <a:r>
              <a:rPr lang="en-US" dirty="0"/>
              <a:t>, where </a:t>
            </a:r>
            <a:r>
              <a:rPr lang="en-US" i="1" dirty="0"/>
              <a:t>n</a:t>
            </a:r>
            <a:r>
              <a:rPr lang="en-US" dirty="0"/>
              <a:t> &gt; 0:</a:t>
            </a:r>
          </a:p>
          <a:p>
            <a:endParaRPr lang="en-US" dirty="0"/>
          </a:p>
          <a:p>
            <a:pPr marL="152396" indent="0">
              <a:buNone/>
            </a:pPr>
            <a:endParaRPr lang="en-US" dirty="0">
              <a:solidFill>
                <a:schemeClr val="tx1"/>
              </a:solidFill>
            </a:endParaRPr>
          </a:p>
          <a:p>
            <a:pPr marL="152396" indent="0">
              <a:buNone/>
            </a:pPr>
            <a:endParaRPr lang="en-US" dirty="0"/>
          </a:p>
        </p:txBody>
      </p:sp>
      <p:pic>
        <p:nvPicPr>
          <p:cNvPr id="7" name="Picture 6" descr="p apply, left parenthesis, ellipsis, left parenthesis, p apply, left parenthesis, p apply, left parenthesis, f comma 1, right parenthesis, comma 2, right parenthesis, comma ellipsis, right parenthesis, comma n, right parenthesis. The entire expression is an argumentless function fixpoint. p apply, left parenthesis, p apply, left parenthesis, f comma 1, right parenthesis, comma 2, right parenthesis is n minus 2-ary function. p apply, left parenthesis, f comma 1, right parenthesis is n minus 1-ary function." title="An n-ary function.">
            <a:extLst>
              <a:ext uri="{FF2B5EF4-FFF2-40B4-BE49-F238E27FC236}">
                <a16:creationId xmlns:a16="http://schemas.microsoft.com/office/drawing/2014/main" id="{17DA6A9D-E694-9245-AE68-D485B505A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235" y="2503390"/>
            <a:ext cx="10635577" cy="2747524"/>
          </a:xfrm>
          <a:prstGeom prst="rect">
            <a:avLst/>
          </a:prstGeom>
        </p:spPr>
      </p:pic>
    </p:spTree>
    <p:extLst>
      <p:ext uri="{BB962C8B-B14F-4D97-AF65-F5344CB8AC3E}">
        <p14:creationId xmlns:p14="http://schemas.microsoft.com/office/powerpoint/2010/main" val="420871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E5932-14FA-DD46-B9F6-30A8D500AC3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9982B9D-C81B-A742-A4B3-75FB091FC8A4}"/>
              </a:ext>
            </a:extLst>
          </p:cNvPr>
          <p:cNvSpPr>
            <a:spLocks noGrp="1"/>
          </p:cNvSpPr>
          <p:nvPr>
            <p:ph idx="1"/>
          </p:nvPr>
        </p:nvSpPr>
        <p:spPr/>
        <p:txBody>
          <a:bodyPr>
            <a:normAutofit/>
          </a:bodyPr>
          <a:lstStyle/>
          <a:p>
            <a:r>
              <a:rPr lang="en-US" dirty="0">
                <a:solidFill>
                  <a:schemeClr val="tx1"/>
                </a:solidFill>
              </a:rPr>
              <a:t>8.1 Chapter Objectives</a:t>
            </a:r>
          </a:p>
          <a:p>
            <a:r>
              <a:rPr lang="en-US" dirty="0">
                <a:solidFill>
                  <a:schemeClr val="tx1"/>
                </a:solidFill>
              </a:rPr>
              <a:t>8.2 Partial Function Application</a:t>
            </a:r>
          </a:p>
          <a:p>
            <a:r>
              <a:rPr lang="en-US" b="1" dirty="0">
                <a:solidFill>
                  <a:schemeClr val="tx1"/>
                </a:solidFill>
              </a:rPr>
              <a:t>8.3 Currying</a:t>
            </a:r>
          </a:p>
          <a:p>
            <a:r>
              <a:rPr lang="en-US" dirty="0">
                <a:solidFill>
                  <a:schemeClr val="tx1"/>
                </a:solidFill>
              </a:rPr>
              <a:t>8.4 Putting It All Together: Higher-Order Functions</a:t>
            </a:r>
          </a:p>
          <a:p>
            <a:r>
              <a:rPr lang="en-US" dirty="0">
                <a:solidFill>
                  <a:schemeClr val="tx1"/>
                </a:solidFill>
              </a:rPr>
              <a:t>8.5 Analysis</a:t>
            </a:r>
          </a:p>
          <a:p>
            <a:r>
              <a:rPr lang="en-US" dirty="0">
                <a:solidFill>
                  <a:schemeClr val="tx1"/>
                </a:solidFill>
              </a:rPr>
              <a:t>8.6 Thematic Takeaways</a:t>
            </a:r>
          </a:p>
        </p:txBody>
      </p:sp>
    </p:spTree>
    <p:extLst>
      <p:ext uri="{BB962C8B-B14F-4D97-AF65-F5344CB8AC3E}">
        <p14:creationId xmlns:p14="http://schemas.microsoft.com/office/powerpoint/2010/main" val="278808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8D9A-08E7-6F4D-9184-905F5BEDE0F7}"/>
              </a:ext>
            </a:extLst>
          </p:cNvPr>
          <p:cNvSpPr>
            <a:spLocks noGrp="1"/>
          </p:cNvSpPr>
          <p:nvPr>
            <p:ph type="title"/>
          </p:nvPr>
        </p:nvSpPr>
        <p:spPr/>
        <p:txBody>
          <a:bodyPr/>
          <a:lstStyle/>
          <a:p>
            <a:r>
              <a:rPr lang="en-US" dirty="0"/>
              <a:t>8.3 Currying</a:t>
            </a:r>
          </a:p>
        </p:txBody>
      </p:sp>
      <p:sp>
        <p:nvSpPr>
          <p:cNvPr id="3" name="Content Placeholder 2">
            <a:extLst>
              <a:ext uri="{FF2B5EF4-FFF2-40B4-BE49-F238E27FC236}">
                <a16:creationId xmlns:a16="http://schemas.microsoft.com/office/drawing/2014/main" id="{AA8AFC0A-C6DE-394F-83CF-644C2E96B634}"/>
              </a:ext>
            </a:extLst>
          </p:cNvPr>
          <p:cNvSpPr>
            <a:spLocks noGrp="1"/>
          </p:cNvSpPr>
          <p:nvPr>
            <p:ph idx="1"/>
          </p:nvPr>
        </p:nvSpPr>
        <p:spPr/>
        <p:txBody>
          <a:bodyPr>
            <a:normAutofit/>
          </a:bodyPr>
          <a:lstStyle/>
          <a:p>
            <a:r>
              <a:rPr lang="en-US" i="1" dirty="0">
                <a:solidFill>
                  <a:schemeClr val="tx1"/>
                </a:solidFill>
              </a:rPr>
              <a:t>Currying</a:t>
            </a:r>
            <a:r>
              <a:rPr lang="en-US" dirty="0">
                <a:solidFill>
                  <a:schemeClr val="tx1"/>
                </a:solidFill>
              </a:rPr>
              <a:t> refers to converting an </a:t>
            </a:r>
            <a:r>
              <a:rPr lang="en-US" i="1" dirty="0">
                <a:solidFill>
                  <a:schemeClr val="tx1"/>
                </a:solidFill>
              </a:rPr>
              <a:t>n</a:t>
            </a:r>
            <a:r>
              <a:rPr lang="en-US" dirty="0">
                <a:solidFill>
                  <a:schemeClr val="tx1"/>
                </a:solidFill>
              </a:rPr>
              <a:t>-</a:t>
            </a:r>
            <a:r>
              <a:rPr lang="en-US" dirty="0" err="1">
                <a:solidFill>
                  <a:schemeClr val="tx1"/>
                </a:solidFill>
              </a:rPr>
              <a:t>ary</a:t>
            </a:r>
            <a:r>
              <a:rPr lang="en-US" dirty="0">
                <a:solidFill>
                  <a:schemeClr val="tx1"/>
                </a:solidFill>
              </a:rPr>
              <a:t> function into one that accepts only one argument and returns a function, which also accepts only one argument and returns a function that accepts only one argument, and so on.</a:t>
            </a:r>
          </a:p>
          <a:p>
            <a:r>
              <a:rPr lang="en-US" dirty="0">
                <a:solidFill>
                  <a:schemeClr val="tx1"/>
                </a:solidFill>
              </a:rPr>
              <a:t>For now, we can think of a curried function as one that permits transparent partial function application (i.e., without calling </a:t>
            </a:r>
            <a:r>
              <a:rPr lang="en-US" dirty="0">
                <a:solidFill>
                  <a:schemeClr val="tx1"/>
                </a:solidFill>
                <a:latin typeface="Courier New" panose="02070309020205020404" pitchFamily="49" charset="0"/>
                <a:cs typeface="Courier New" panose="02070309020205020404" pitchFamily="49" charset="0"/>
              </a:rPr>
              <a:t>papply1</a:t>
            </a:r>
            <a:r>
              <a:rPr lang="en-US" dirty="0">
                <a:solidFill>
                  <a:schemeClr val="tx1"/>
                </a:solidFill>
              </a:rPr>
              <a:t> or </a:t>
            </a:r>
            <a:r>
              <a:rPr lang="en-US" dirty="0" err="1">
                <a:solidFill>
                  <a:schemeClr val="tx1"/>
                </a:solidFill>
                <a:latin typeface="Courier New" panose="02070309020205020404" pitchFamily="49" charset="0"/>
                <a:cs typeface="Courier New" panose="02070309020205020404" pitchFamily="49" charset="0"/>
              </a:rPr>
              <a:t>papply</a:t>
            </a:r>
            <a:r>
              <a:rPr lang="en-US" dirty="0">
                <a:solidFill>
                  <a:schemeClr val="tx1"/>
                </a:solidFill>
              </a:rPr>
              <a:t>).</a:t>
            </a:r>
          </a:p>
          <a:p>
            <a:r>
              <a:rPr lang="en-US" dirty="0">
                <a:solidFill>
                  <a:schemeClr val="tx1"/>
                </a:solidFill>
              </a:rPr>
              <a:t>In other words, a curried function (or a function written in curried form, as discussed next) can be partially applied without calling </a:t>
            </a:r>
            <a:r>
              <a:rPr lang="en-US" dirty="0">
                <a:solidFill>
                  <a:schemeClr val="tx1"/>
                </a:solidFill>
                <a:latin typeface="Courier New" panose="02070309020205020404" pitchFamily="49" charset="0"/>
                <a:cs typeface="Courier New" panose="02070309020205020404" pitchFamily="49" charset="0"/>
              </a:rPr>
              <a:t>papply1</a:t>
            </a:r>
            <a:r>
              <a:rPr lang="en-US" dirty="0">
                <a:solidFill>
                  <a:schemeClr val="tx1"/>
                </a:solidFill>
              </a:rPr>
              <a:t> or </a:t>
            </a:r>
            <a:r>
              <a:rPr lang="en-US" dirty="0" err="1">
                <a:solidFill>
                  <a:schemeClr val="tx1"/>
                </a:solidFill>
                <a:latin typeface="Courier New" panose="02070309020205020404" pitchFamily="49" charset="0"/>
                <a:cs typeface="Courier New" panose="02070309020205020404" pitchFamily="49" charset="0"/>
              </a:rPr>
              <a:t>papply</a:t>
            </a:r>
            <a:r>
              <a:rPr lang="en-US" dirty="0">
                <a:solidFill>
                  <a:schemeClr val="tx1"/>
                </a:solidFill>
              </a:rPr>
              <a:t>.</a:t>
            </a:r>
          </a:p>
          <a:p>
            <a:r>
              <a:rPr lang="en-US" dirty="0">
                <a:solidFill>
                  <a:schemeClr val="tx1"/>
                </a:solidFill>
              </a:rPr>
              <a:t>Later, we see that a curried function is not being partially applied at all.</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4139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3" name="Title 2">
            <a:extLst>
              <a:ext uri="{FF2B5EF4-FFF2-40B4-BE49-F238E27FC236}">
                <a16:creationId xmlns:a16="http://schemas.microsoft.com/office/drawing/2014/main" id="{8B8B92AE-238D-D74A-A2F8-E9F8DEEE3F1C}"/>
              </a:ext>
            </a:extLst>
          </p:cNvPr>
          <p:cNvSpPr>
            <a:spLocks noGrp="1"/>
          </p:cNvSpPr>
          <p:nvPr>
            <p:ph type="title"/>
          </p:nvPr>
        </p:nvSpPr>
        <p:spPr/>
        <p:txBody>
          <a:bodyPr/>
          <a:lstStyle/>
          <a:p>
            <a:r>
              <a:rPr lang="en-US" dirty="0"/>
              <a:t>8.3.1 Curried Form in Haskell </a:t>
            </a:r>
            <a:r>
              <a:rPr lang="en-US" sz="2000" dirty="0"/>
              <a:t>(1 of 4)</a:t>
            </a:r>
          </a:p>
        </p:txBody>
      </p:sp>
      <p:sp>
        <p:nvSpPr>
          <p:cNvPr id="5" name="Content Placeholder 4">
            <a:extLst>
              <a:ext uri="{FF2B5EF4-FFF2-40B4-BE49-F238E27FC236}">
                <a16:creationId xmlns:a16="http://schemas.microsoft.com/office/drawing/2014/main" id="{4C5C6F51-2E94-1046-9CAA-5B3BE75FB739}"/>
              </a:ext>
            </a:extLst>
          </p:cNvPr>
          <p:cNvSpPr>
            <a:spLocks noGrp="1"/>
          </p:cNvSpPr>
          <p:nvPr>
            <p:ph idx="1"/>
          </p:nvPr>
        </p:nvSpPr>
        <p:spPr>
          <a:xfrm>
            <a:off x="925830" y="1490870"/>
            <a:ext cx="10287000" cy="775675"/>
          </a:xfrm>
        </p:spPr>
        <p:txBody>
          <a:bodyPr/>
          <a:lstStyle/>
          <a:p>
            <a:r>
              <a:rPr lang="en-US" dirty="0"/>
              <a:t>Consider the following two definitions of a power function (i.e., a function that computes a base </a:t>
            </a:r>
            <a:r>
              <a:rPr lang="en-US" i="1" dirty="0"/>
              <a:t>b</a:t>
            </a:r>
            <a:r>
              <a:rPr lang="en-US" dirty="0"/>
              <a:t> raised to an exponent </a:t>
            </a:r>
            <a:r>
              <a:rPr lang="en-US" i="1" dirty="0"/>
              <a:t>e</a:t>
            </a:r>
            <a:r>
              <a:rPr lang="en-US" dirty="0"/>
              <a:t>, </a:t>
            </a:r>
            <a:r>
              <a:rPr lang="en-US" i="1" dirty="0"/>
              <a:t>b</a:t>
            </a:r>
            <a:r>
              <a:rPr lang="en-US" i="1" baseline="30000" dirty="0"/>
              <a:t>e</a:t>
            </a:r>
            <a:r>
              <a:rPr lang="en-US" dirty="0"/>
              <a:t>) in Haskell:</a:t>
            </a:r>
          </a:p>
          <a:p>
            <a:endParaRPr lang="en-US" dirty="0"/>
          </a:p>
        </p:txBody>
      </p:sp>
      <p:pic>
        <p:nvPicPr>
          <p:cNvPr id="3074" name="Picture 2" descr="A set of 11 code lines in Haskell with two definitions of a power function.&#10;&#10;The code lines are as follows. Line 1. Prelude, right angle bracket, colon, left curly brace. Line 2. Prelude, vertical bar, p o w u c f, left parenthesis, 0, underscore, right parenthesis, equals 1. Line 3. Prelude, vertical bar, p o w u c f, left parenthesis, 1, b right parenthesis, equals b. Line 4. Prelude, vertical bar, p o w u c f, left parenthesis, underscore, 0, right parenthesis, equals 0. Line 5. Prelude, vertical bar, p o w u c f, left parenthesis, e, b, right parenthesis, equals b asterisk, p o w u c f, left parenthesis, e minus 1, b, right parenthesis. Line 6. Prelude, vertical bar. Line 7. Prelude, vertical bar, p o w c f 0, underscore, equals 1. Line 8. Prelude, vertical bar, p o w c f 1 b equals b. Line 9. Prelude, vertical bar, p o w c f, underscore, 0 equals 0. Line 10. Prelude, vertical bar, p o w c f e b equals b, asterisk, p o w c f, left parenthesis, e minus 1, right parenthesis, b. Line 11. Prelude, vertical bar, colon, right curly br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293" y="2511233"/>
            <a:ext cx="5433694" cy="2449387"/>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4">
            <a:extLst>
              <a:ext uri="{FF2B5EF4-FFF2-40B4-BE49-F238E27FC236}">
                <a16:creationId xmlns:a16="http://schemas.microsoft.com/office/drawing/2014/main" id="{23EC134C-6EA4-9642-86FA-B7744070E771}"/>
              </a:ext>
            </a:extLst>
          </p:cNvPr>
          <p:cNvSpPr txBox="1">
            <a:spLocks/>
          </p:cNvSpPr>
          <p:nvPr/>
        </p:nvSpPr>
        <p:spPr>
          <a:xfrm>
            <a:off x="6958518" y="2511233"/>
            <a:ext cx="5071434" cy="430785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dirty="0"/>
              <a:t>The definition of the </a:t>
            </a:r>
            <a:r>
              <a:rPr lang="en-US" dirty="0" err="1">
                <a:latin typeface="Courier New" panose="02070309020205020404" pitchFamily="49" charset="0"/>
                <a:cs typeface="Courier New" panose="02070309020205020404" pitchFamily="49" charset="0"/>
              </a:rPr>
              <a:t>powucf</a:t>
            </a:r>
            <a:r>
              <a:rPr lang="en-US" dirty="0"/>
              <a:t> function has a comma between each parameter in the tuple of parameters, and that tuple is enclosed in parentheses</a:t>
            </a:r>
          </a:p>
          <a:p>
            <a:r>
              <a:rPr lang="en-US" dirty="0"/>
              <a:t>There are no commas and parentheses in the parameters tuple in the definition of the </a:t>
            </a:r>
            <a:r>
              <a:rPr lang="en-US" dirty="0" err="1">
                <a:latin typeface="Courier New" panose="02070309020205020404" pitchFamily="49" charset="0"/>
                <a:cs typeface="Courier New" panose="02070309020205020404" pitchFamily="49" charset="0"/>
              </a:rPr>
              <a:t>powcf</a:t>
            </a:r>
            <a:r>
              <a:rPr lang="en-US" dirty="0"/>
              <a:t> function.</a:t>
            </a:r>
          </a:p>
        </p:txBody>
      </p:sp>
      <p:sp>
        <p:nvSpPr>
          <p:cNvPr id="9" name="Content Placeholder 4">
            <a:extLst>
              <a:ext uri="{FF2B5EF4-FFF2-40B4-BE49-F238E27FC236}">
                <a16:creationId xmlns:a16="http://schemas.microsoft.com/office/drawing/2014/main" id="{C923E21E-E088-694E-95D2-1280739EBBEB}"/>
              </a:ext>
            </a:extLst>
          </p:cNvPr>
          <p:cNvSpPr txBox="1">
            <a:spLocks/>
          </p:cNvSpPr>
          <p:nvPr/>
        </p:nvSpPr>
        <p:spPr>
          <a:xfrm>
            <a:off x="925830" y="5425589"/>
            <a:ext cx="10287000" cy="77567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dirty="0"/>
              <a:t>These two definitions are almost the same.</a:t>
            </a:r>
          </a:p>
          <a:p>
            <a:r>
              <a:rPr lang="en-US" dirty="0"/>
              <a:t>But the types of these functions are different.</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3" name="Title 2">
            <a:extLst>
              <a:ext uri="{FF2B5EF4-FFF2-40B4-BE49-F238E27FC236}">
                <a16:creationId xmlns:a16="http://schemas.microsoft.com/office/drawing/2014/main" id="{A1552037-F2ED-A74D-B8C9-E167FCEE098E}"/>
              </a:ext>
            </a:extLst>
          </p:cNvPr>
          <p:cNvSpPr>
            <a:spLocks noGrp="1"/>
          </p:cNvSpPr>
          <p:nvPr>
            <p:ph type="title"/>
          </p:nvPr>
        </p:nvSpPr>
        <p:spPr/>
        <p:txBody>
          <a:bodyPr/>
          <a:lstStyle/>
          <a:p>
            <a:r>
              <a:rPr lang="en-US" dirty="0"/>
              <a:t>8.3.1 Curried Form in Haskell </a:t>
            </a:r>
            <a:r>
              <a:rPr lang="en-US" sz="2000" dirty="0"/>
              <a:t>(2 of 4)</a:t>
            </a:r>
            <a:endParaRPr lang="en-US" dirty="0"/>
          </a:p>
        </p:txBody>
      </p:sp>
      <p:sp>
        <p:nvSpPr>
          <p:cNvPr id="6" name="Content Placeholder 5">
            <a:extLst>
              <a:ext uri="{FF2B5EF4-FFF2-40B4-BE49-F238E27FC236}">
                <a16:creationId xmlns:a16="http://schemas.microsoft.com/office/drawing/2014/main" id="{1DE8C448-ED28-6940-AB6A-0C98050A297C}"/>
              </a:ext>
            </a:extLst>
          </p:cNvPr>
          <p:cNvSpPr>
            <a:spLocks noGrp="1"/>
          </p:cNvSpPr>
          <p:nvPr>
            <p:ph idx="1"/>
          </p:nvPr>
        </p:nvSpPr>
        <p:spPr>
          <a:xfrm>
            <a:off x="733650" y="3979428"/>
            <a:ext cx="10287000" cy="2099279"/>
          </a:xfrm>
        </p:spPr>
        <p:txBody>
          <a:bodyPr/>
          <a:lstStyle/>
          <a:p>
            <a:r>
              <a:rPr lang="en-US" dirty="0"/>
              <a:t>The type of the </a:t>
            </a:r>
            <a:r>
              <a:rPr lang="en-US" dirty="0" err="1">
                <a:latin typeface="Courier New" panose="02070309020205020404" pitchFamily="49" charset="0"/>
                <a:cs typeface="Courier New" panose="02070309020205020404" pitchFamily="49" charset="0"/>
              </a:rPr>
              <a:t>powucf</a:t>
            </a:r>
            <a:r>
              <a:rPr lang="en-US" dirty="0"/>
              <a:t> function states that it accepts a tuple of values of a type in the Num class and returns a value of a type in the </a:t>
            </a:r>
            <a:r>
              <a:rPr lang="en-US" dirty="0">
                <a:latin typeface="Courier New" panose="02070309020205020404" pitchFamily="49" charset="0"/>
                <a:cs typeface="Courier New" panose="02070309020205020404" pitchFamily="49" charset="0"/>
              </a:rPr>
              <a:t>Num</a:t>
            </a:r>
            <a:r>
              <a:rPr lang="en-US" dirty="0"/>
              <a:t> class.</a:t>
            </a:r>
          </a:p>
          <a:p>
            <a:r>
              <a:rPr lang="en-US" dirty="0"/>
              <a:t>In contrast, the type of the </a:t>
            </a:r>
            <a:r>
              <a:rPr lang="en-US" dirty="0" err="1">
                <a:latin typeface="Courier New" panose="02070309020205020404" pitchFamily="49" charset="0"/>
                <a:cs typeface="Courier New" panose="02070309020205020404" pitchFamily="49" charset="0"/>
              </a:rPr>
              <a:t>powcf</a:t>
            </a:r>
            <a:r>
              <a:rPr lang="en-US" dirty="0"/>
              <a:t> function indicates that it accepts a value of a type in the </a:t>
            </a:r>
            <a:r>
              <a:rPr lang="en-US" dirty="0">
                <a:latin typeface="Courier New" panose="02070309020205020404" pitchFamily="49" charset="0"/>
                <a:cs typeface="Courier New" panose="02070309020205020404" pitchFamily="49" charset="0"/>
              </a:rPr>
              <a:t>Num</a:t>
            </a:r>
            <a:r>
              <a:rPr lang="en-US" dirty="0"/>
              <a:t> class and returns a function mapping a value of a type in the </a:t>
            </a:r>
            <a:r>
              <a:rPr lang="en-US" dirty="0">
                <a:latin typeface="Courier New" panose="02070309020205020404" pitchFamily="49" charset="0"/>
                <a:cs typeface="Courier New" panose="02070309020205020404" pitchFamily="49" charset="0"/>
              </a:rPr>
              <a:t>Num</a:t>
            </a:r>
            <a:r>
              <a:rPr lang="en-US" dirty="0"/>
              <a:t> class to a value of the same type in the </a:t>
            </a:r>
            <a:r>
              <a:rPr lang="en-US" dirty="0">
                <a:latin typeface="Courier New" panose="02070309020205020404" pitchFamily="49" charset="0"/>
                <a:cs typeface="Courier New" panose="02070309020205020404" pitchFamily="49" charset="0"/>
              </a:rPr>
              <a:t>Num</a:t>
            </a:r>
            <a:r>
              <a:rPr lang="en-US" dirty="0"/>
              <a:t> class.</a:t>
            </a:r>
          </a:p>
          <a:p>
            <a:endParaRPr lang="en-US" dirty="0"/>
          </a:p>
        </p:txBody>
      </p:sp>
      <p:pic>
        <p:nvPicPr>
          <p:cNvPr id="4098" name="Picture 2" descr="A set of five code lines in Haskell with the definition of the function p o w c f.&#10;&#10;The code lines are as follows. Line 12. Prelude, right angle bracket, colon, type p o w u c f. Line 13. p o w u c f, colon, colon, left parenthesis, N u m a, N u m b, E q a, E q b, right parenthesis, equals, Greater than, left parenthesis, a, b right parenthesis, minus, greater than, b. Line 14. Prelude, left angle bracket. Line 15. Prelude, right angle bracket, colon, type p o w c f. Line 16. p o w c f, colon, colon, left parenthesis, N u m t 1, N u m t 2, E q t 1, E q t 2, right parenthesis, equals, greater than, t 1, minus, greater than, t 2 minus, greater than, 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548" y="1748790"/>
            <a:ext cx="8498840"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32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3" name="Title 2">
            <a:extLst>
              <a:ext uri="{FF2B5EF4-FFF2-40B4-BE49-F238E27FC236}">
                <a16:creationId xmlns:a16="http://schemas.microsoft.com/office/drawing/2014/main" id="{A89460D4-2B84-AB45-A181-C676D504180E}"/>
              </a:ext>
            </a:extLst>
          </p:cNvPr>
          <p:cNvSpPr>
            <a:spLocks noGrp="1"/>
          </p:cNvSpPr>
          <p:nvPr>
            <p:ph type="title"/>
          </p:nvPr>
        </p:nvSpPr>
        <p:spPr/>
        <p:txBody>
          <a:bodyPr/>
          <a:lstStyle/>
          <a:p>
            <a:r>
              <a:rPr lang="en-US" dirty="0"/>
              <a:t>8.3.1 Curried Form in Haskell </a:t>
            </a:r>
            <a:r>
              <a:rPr lang="en-US" sz="2000" dirty="0"/>
              <a:t>(3 of 4)</a:t>
            </a:r>
            <a:endParaRPr lang="en-US" dirty="0"/>
          </a:p>
        </p:txBody>
      </p:sp>
      <p:sp>
        <p:nvSpPr>
          <p:cNvPr id="4" name="TextBox 3">
            <a:extLst>
              <a:ext uri="{FF2B5EF4-FFF2-40B4-BE49-F238E27FC236}">
                <a16:creationId xmlns:a16="http://schemas.microsoft.com/office/drawing/2014/main" id="{B5CFD945-7F7E-B146-B918-A9AFC7B543C0}"/>
              </a:ext>
            </a:extLst>
          </p:cNvPr>
          <p:cNvSpPr txBox="1"/>
          <p:nvPr/>
        </p:nvSpPr>
        <p:spPr>
          <a:xfrm>
            <a:off x="233463" y="1123122"/>
            <a:ext cx="11527277" cy="1107996"/>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The definition of </a:t>
            </a:r>
            <a:r>
              <a:rPr lang="en-US" sz="2400" dirty="0" err="1">
                <a:latin typeface="Courier New" panose="02070309020205020404" pitchFamily="49" charset="0"/>
                <a:cs typeface="Courier New" panose="02070309020205020404" pitchFamily="49" charset="0"/>
              </a:rPr>
              <a:t>powcf</a:t>
            </a:r>
            <a:r>
              <a:rPr lang="en-US" sz="2400" dirty="0">
                <a:latin typeface="Arial" panose="020B0604020202020204" pitchFamily="34" charset="0"/>
                <a:cs typeface="Arial" panose="020B0604020202020204" pitchFamily="34" charset="0"/>
              </a:rPr>
              <a:t> is written in </a:t>
            </a:r>
            <a:r>
              <a:rPr lang="en-US" sz="2400" i="1" dirty="0">
                <a:latin typeface="Arial" panose="020B0604020202020204" pitchFamily="34" charset="0"/>
                <a:cs typeface="Arial" panose="020B0604020202020204" pitchFamily="34" charset="0"/>
              </a:rPr>
              <a:t>curried form</a:t>
            </a:r>
            <a:r>
              <a:rPr lang="en-US" sz="2400" dirty="0">
                <a:latin typeface="Arial" panose="020B0604020202020204" pitchFamily="34" charset="0"/>
                <a:cs typeface="Arial" panose="020B0604020202020204" pitchFamily="34" charset="0"/>
              </a:rPr>
              <a:t>, meaning that it accepts only one argument and returns a function, also with only one argument:</a:t>
            </a:r>
          </a:p>
          <a:p>
            <a:endParaRPr lang="en-US" dirty="0"/>
          </a:p>
        </p:txBody>
      </p:sp>
      <p:pic>
        <p:nvPicPr>
          <p:cNvPr id="5122" name="Picture 2" descr="The code lines are as follows. Line 17. Prelude, right angle bracket, square equals p o w c f 2. Line 18. Prelude, right angle bracket. Line 19. Prelude, right angle bracket, colon, type square. Line 20. square, colon, colon, left parenthesis, N u m t 2, E q t 2, right parenthesis, equals, greater than, t 2 minus, greater than, t 2. Line 21. Prelude, right angle bracket. Line 22. Prelude, right angle bracket, cube equals p o w c f 3. Line 23. Prelude, right angle bracket. Line 24. Prelude, right angle bracket, colon type cube. Line 25. cube, colon, colon, left parenthesis, N u m t 2, E q t 2, right parenthesis, equals, greater than, t 2 minus, greater than, t 2. Line 26. Prelude, right angle bracket. Line 27. Prelude, right angle bracket, left parenthesis, p o w c f 2, right parenthesis, 3. Line 28. 9. Line 29. Prelude, right angle bracket, square 3. Line 30. 9. Line 31. Prelude, right angle bracket, left parenthesis, p o w c f 3, right parenthesis, 3. Line 32. 27. Line 33. Prelude, right angle bracket, cube 3. Line 34. 27." title="A set of 18 code lines in Haskell with the definition of the function p o w c f written in curried fo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738" y="2104390"/>
            <a:ext cx="5196622" cy="415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79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3" name="Title 2">
            <a:extLst>
              <a:ext uri="{FF2B5EF4-FFF2-40B4-BE49-F238E27FC236}">
                <a16:creationId xmlns:a16="http://schemas.microsoft.com/office/drawing/2014/main" id="{422B3877-CF45-4B46-BB81-C56BB9670124}"/>
              </a:ext>
            </a:extLst>
          </p:cNvPr>
          <p:cNvSpPr>
            <a:spLocks noGrp="1"/>
          </p:cNvSpPr>
          <p:nvPr>
            <p:ph type="title"/>
          </p:nvPr>
        </p:nvSpPr>
        <p:spPr/>
        <p:txBody>
          <a:bodyPr/>
          <a:lstStyle/>
          <a:p>
            <a:r>
              <a:rPr lang="en-US" dirty="0"/>
              <a:t>8.3.1 Curried Form in Haskell </a:t>
            </a:r>
            <a:r>
              <a:rPr lang="en-US" sz="2000" dirty="0"/>
              <a:t>(4 of 4)</a:t>
            </a:r>
            <a:endParaRPr lang="en-US" dirty="0"/>
          </a:p>
        </p:txBody>
      </p:sp>
      <p:sp>
        <p:nvSpPr>
          <p:cNvPr id="4" name="TextBox 3">
            <a:extLst>
              <a:ext uri="{FF2B5EF4-FFF2-40B4-BE49-F238E27FC236}">
                <a16:creationId xmlns:a16="http://schemas.microsoft.com/office/drawing/2014/main" id="{B5CFD945-7F7E-B146-B918-A9AFC7B543C0}"/>
              </a:ext>
            </a:extLst>
          </p:cNvPr>
          <p:cNvSpPr txBox="1"/>
          <p:nvPr/>
        </p:nvSpPr>
        <p:spPr>
          <a:xfrm>
            <a:off x="233463" y="1269460"/>
            <a:ext cx="11527277" cy="1754326"/>
          </a:xfrm>
          <a:prstGeom prst="rect">
            <a:avLst/>
          </a:prstGeom>
          <a:noFill/>
        </p:spPr>
        <p:txBody>
          <a:bodyPr wrap="square" rtlCol="0">
            <a:spAutoFit/>
          </a:bodyPr>
          <a:lstStyle/>
          <a:p>
            <a:pPr marL="285750" indent="-285750">
              <a:buFont typeface="Wingdings" pitchFamily="2" charset="2"/>
              <a:buChar char="§"/>
            </a:pPr>
            <a:r>
              <a:rPr lang="en-US" dirty="0">
                <a:latin typeface="Arial" panose="020B0604020202020204" pitchFamily="34" charset="0"/>
                <a:cs typeface="Arial" panose="020B0604020202020204" pitchFamily="34" charset="0"/>
              </a:rPr>
              <a:t>By contrast, the definition of </a:t>
            </a:r>
            <a:r>
              <a:rPr lang="en-US" dirty="0" err="1">
                <a:latin typeface="Courier New" panose="02070309020205020404" pitchFamily="49" charset="0"/>
                <a:cs typeface="Courier New" panose="02070309020205020404" pitchFamily="49" charset="0"/>
              </a:rPr>
              <a:t>powucf</a:t>
            </a:r>
            <a:r>
              <a:rPr lang="en-US" dirty="0">
                <a:latin typeface="Arial" panose="020B0604020202020204" pitchFamily="34" charset="0"/>
                <a:cs typeface="Arial" panose="020B0604020202020204" pitchFamily="34" charset="0"/>
              </a:rPr>
              <a:t> is written in </a:t>
            </a:r>
            <a:r>
              <a:rPr lang="en-US" i="1" dirty="0" err="1">
                <a:latin typeface="Arial" panose="020B0604020202020204" pitchFamily="34" charset="0"/>
                <a:cs typeface="Arial" panose="020B0604020202020204" pitchFamily="34" charset="0"/>
              </a:rPr>
              <a:t>uncurried</a:t>
            </a:r>
            <a:r>
              <a:rPr lang="en-US" i="1" dirty="0">
                <a:latin typeface="Arial" panose="020B0604020202020204" pitchFamily="34" charset="0"/>
                <a:cs typeface="Arial" panose="020B0604020202020204" pitchFamily="34" charset="0"/>
              </a:rPr>
              <a:t> form</a:t>
            </a:r>
            <a:r>
              <a:rPr lang="en-US" dirty="0">
                <a:latin typeface="Arial" panose="020B0604020202020204" pitchFamily="34" charset="0"/>
                <a:cs typeface="Arial" panose="020B0604020202020204" pitchFamily="34" charset="0"/>
              </a:rPr>
              <a:t>, meaning that it must be invoked with arguments for all of its parameters with parentheses around the argument list and commas between individual arguments.</a:t>
            </a:r>
          </a:p>
          <a:p>
            <a:pPr marL="285750" indent="-285750">
              <a:buFont typeface="Wingdings" pitchFamily="2" charset="2"/>
              <a:buChar char="§"/>
            </a:pPr>
            <a:r>
              <a:rPr lang="en-US" dirty="0" err="1">
                <a:latin typeface="Courier New" panose="02070309020205020404" pitchFamily="49" charset="0"/>
                <a:cs typeface="Courier New" panose="02070309020205020404" pitchFamily="49" charset="0"/>
              </a:rPr>
              <a:t>powucf</a:t>
            </a:r>
            <a:r>
              <a:rPr lang="en-US" dirty="0">
                <a:latin typeface="Arial" panose="020B0604020202020204" pitchFamily="34" charset="0"/>
                <a:cs typeface="Arial" panose="020B0604020202020204" pitchFamily="34" charset="0"/>
              </a:rPr>
              <a:t> cannot be partially applied, without the use of </a:t>
            </a:r>
            <a:r>
              <a:rPr lang="en-US" dirty="0">
                <a:latin typeface="Courier New" panose="02070309020205020404" pitchFamily="49" charset="0"/>
                <a:cs typeface="Courier New" panose="02070309020205020404" pitchFamily="49" charset="0"/>
              </a:rPr>
              <a:t>papply1</a:t>
            </a:r>
            <a:r>
              <a:rPr lang="en-US" dirty="0">
                <a:latin typeface="Arial" panose="020B0604020202020204" pitchFamily="34" charset="0"/>
                <a:cs typeface="Arial" panose="020B0604020202020204" pitchFamily="34" charset="0"/>
              </a:rPr>
              <a:t> or </a:t>
            </a:r>
            <a:r>
              <a:rPr lang="en-US" dirty="0" err="1">
                <a:latin typeface="Courier New" panose="02070309020205020404" pitchFamily="49" charset="0"/>
                <a:cs typeface="Courier New" panose="02070309020205020404" pitchFamily="49" charset="0"/>
              </a:rPr>
              <a:t>papply</a:t>
            </a:r>
            <a:endParaRPr lang="en-US" dirty="0">
              <a:latin typeface="Arial" panose="020B0604020202020204" pitchFamily="34" charset="0"/>
              <a:cs typeface="Arial" panose="020B0604020202020204" pitchFamily="34" charset="0"/>
            </a:endParaRPr>
          </a:p>
          <a:p>
            <a:pPr marL="742950" lvl="1" indent="-285750">
              <a:buFont typeface="Wingdings" pitchFamily="2" charset="2"/>
              <a:buChar char="§"/>
            </a:pPr>
            <a:r>
              <a:rPr lang="en-US" dirty="0">
                <a:latin typeface="Arial" panose="020B0604020202020204" pitchFamily="34" charset="0"/>
                <a:cs typeface="Arial" panose="020B0604020202020204" pitchFamily="34" charset="0"/>
              </a:rPr>
              <a:t>It must be completely applied:</a:t>
            </a:r>
          </a:p>
          <a:p>
            <a:endParaRPr lang="en-US" dirty="0"/>
          </a:p>
        </p:txBody>
      </p:sp>
      <p:pic>
        <p:nvPicPr>
          <p:cNvPr id="6146" name="Picture 2" descr="The code lines are as follows. Line 35. Prelude, right angle bracket, p o w u c f, left parenthesis, 2 comma 3, right parenthesis. Line 36. 9. Line 37. Prelude, right angle bracket. Line 38. Prelude, right angle bracket, p o w u c f, left parenthesis, 2, right parenthesis. Line 39. Blank. Line 40. Left angle bracket, interactive, right angle bracket, colon, 36, colon, 1, colon, error, colon. Line 41. Non type-variable argument in the constraint, colon, N u m, left parenthesis, a comma b, right parenthesis. Line 42. Left parenthesis, Use Flexible Contexts to permit this, right parenthesis. Line 43. When checking the inferred type. Line 44. it, colon, colon, for all a b, period, left parenthesis, E q a, comma, E q b, comma, N u m a, comma,  N u m b, comma, N u m, left parenthesis, a comma b, right parenthesis, right parenthesis, equals, greater than, b." title="A set of 10 code lines with the function p o w u c f completely appli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2189" y="2859088"/>
            <a:ext cx="6142434" cy="1565076"/>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The code lines are as follows. Line 45. Prelude, right angle bracket. Line 46. Prelude, right angle bracket, p o w u c f 2. Line 47. Blank. Line 48. Left angle bracket, interactive, right angle bracket, colon, 38, colon, 1, colon, error, colon. Line 49. Non type-variable argument in the constraint, colon, N u m, left parenthesis, a comma b, right parenthesis. Line 50. Left parenthesis, Use Flexible Contexts to permit this, right parenthesis. Line 51. When checking the inferred type. Line 52. It, colon, colon, for all a b, period, left parenthesis, E q a, comma, E q b, comma, N u m a, comma, N u m b, comma, N u m, left parenthesis, a comma b, right parenthesis, right parenthesis, equals, greater than, b." title="Continuation of the code with the function p o w u c f completely applied, consisting of eight lin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2188" y="4457700"/>
            <a:ext cx="6142434"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9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8D9A-08E7-6F4D-9184-905F5BEDE0F7}"/>
              </a:ext>
            </a:extLst>
          </p:cNvPr>
          <p:cNvSpPr>
            <a:spLocks noGrp="1"/>
          </p:cNvSpPr>
          <p:nvPr>
            <p:ph type="title"/>
          </p:nvPr>
        </p:nvSpPr>
        <p:spPr/>
        <p:txBody>
          <a:bodyPr/>
          <a:lstStyle/>
          <a:p>
            <a:r>
              <a:rPr lang="en-US" dirty="0"/>
              <a:t>8.3.2 Currying and </a:t>
            </a:r>
            <a:r>
              <a:rPr lang="en-US" dirty="0" err="1"/>
              <a:t>Uncurrying</a:t>
            </a:r>
            <a:r>
              <a:rPr lang="en-US" dirty="0"/>
              <a:t> </a:t>
            </a:r>
            <a:r>
              <a:rPr lang="en-US" sz="2000" dirty="0"/>
              <a:t>(1 of 2)</a:t>
            </a:r>
          </a:p>
        </p:txBody>
      </p:sp>
      <p:sp>
        <p:nvSpPr>
          <p:cNvPr id="3" name="Content Placeholder 2">
            <a:extLst>
              <a:ext uri="{FF2B5EF4-FFF2-40B4-BE49-F238E27FC236}">
                <a16:creationId xmlns:a16="http://schemas.microsoft.com/office/drawing/2014/main" id="{AA8AFC0A-C6DE-394F-83CF-644C2E96B634}"/>
              </a:ext>
            </a:extLst>
          </p:cNvPr>
          <p:cNvSpPr>
            <a:spLocks noGrp="1"/>
          </p:cNvSpPr>
          <p:nvPr>
            <p:ph idx="1"/>
          </p:nvPr>
        </p:nvSpPr>
        <p:spPr/>
        <p:txBody>
          <a:bodyPr>
            <a:normAutofit/>
          </a:bodyPr>
          <a:lstStyle/>
          <a:p>
            <a:pPr marL="0" indent="0">
              <a:buNone/>
            </a:pPr>
            <a:endParaRPr lang="en-US" dirty="0"/>
          </a:p>
          <a:p>
            <a:pPr marL="0" indent="0">
              <a:buNone/>
            </a:pPr>
            <a:r>
              <a:rPr lang="en-US" dirty="0"/>
              <a:t>In general, currying transforms a function </a:t>
            </a:r>
            <a:r>
              <a:rPr lang="en-US" dirty="0" err="1"/>
              <a:t>ƒ</a:t>
            </a:r>
            <a:r>
              <a:rPr lang="en-US" i="1" baseline="-25000" dirty="0" err="1"/>
              <a:t>uncurried</a:t>
            </a:r>
            <a:r>
              <a:rPr lang="en-US" dirty="0"/>
              <a:t> with the type signature</a:t>
            </a:r>
          </a:p>
          <a:p>
            <a:pPr marL="0" indent="0" algn="ctr">
              <a:buNone/>
            </a:pPr>
            <a:endParaRPr lang="en-US" i="1" dirty="0"/>
          </a:p>
          <a:p>
            <a:pPr marL="0" indent="0">
              <a:buNone/>
            </a:pPr>
            <a:r>
              <a:rPr lang="en-US" dirty="0"/>
              <a:t>into a function </a:t>
            </a:r>
            <a:r>
              <a:rPr lang="en-US" dirty="0" err="1"/>
              <a:t>ƒ</a:t>
            </a:r>
            <a:r>
              <a:rPr lang="en-US" i="1" baseline="-25000" dirty="0" err="1"/>
              <a:t>curried</a:t>
            </a:r>
            <a:r>
              <a:rPr lang="en-US" dirty="0"/>
              <a:t> with the type signature</a:t>
            </a:r>
          </a:p>
          <a:p>
            <a:pPr marL="0" indent="0" algn="ctr">
              <a:buNone/>
            </a:pPr>
            <a:endParaRPr lang="en-US" dirty="0"/>
          </a:p>
          <a:p>
            <a:pPr marL="0" indent="0">
              <a:buNone/>
            </a:pPr>
            <a:r>
              <a:rPr lang="en-US" dirty="0"/>
              <a:t>such that</a:t>
            </a:r>
          </a:p>
          <a:p>
            <a:pPr marL="0" indent="0" algn="ctr">
              <a:buNone/>
            </a:pPr>
            <a:endParaRPr lang="en-US" i="1" dirty="0"/>
          </a:p>
          <a:p>
            <a:pPr marL="152396" indent="0">
              <a:buNone/>
            </a:pPr>
            <a:endParaRPr lang="en-US" dirty="0">
              <a:solidFill>
                <a:schemeClr val="tx1"/>
              </a:solidFill>
            </a:endParaRPr>
          </a:p>
          <a:p>
            <a:pPr marL="152396" indent="0">
              <a:buNone/>
            </a:pPr>
            <a:endParaRPr lang="en-US" dirty="0"/>
          </a:p>
        </p:txBody>
      </p:sp>
      <p:pic>
        <p:nvPicPr>
          <p:cNvPr id="7170" name="Picture 2" descr="The type signature of f subscript uncurried: Left parenthesis, p subscript 1 times p subscript 2 times ellipsis times p subscript n, right parenthesis, right arrow 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818" y="2626043"/>
            <a:ext cx="3636482" cy="368617"/>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The type signature of f subscript curried: p subscript 1, right arrow, left parenthesis, p subscript 2, right arrow, left parenthesis, ellipsis, right arrow, left parenthesis, p subscript n, right arrow, r, right parenthesis, ellipsis, right parenthesis, right parenthe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818" y="3676014"/>
            <a:ext cx="3750454" cy="29019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f subscript uncurried, left parenthesis, a subscript 1, comma, a subscript 2, comma, ellipsis, comma, a subscript n, right parenthesis, equals, left parenthesis, ellipsis, left parenthesis, left parenthesis, f subscript curried, left parenthesis a subscript 1, right parenthesis, right parenthesis, left parenthesis, a subscript 2, right parenthesis, right parenthesis, ellipsis, right parenthesis, left parenthesis, a subscript n, right parenthes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818" y="4933314"/>
            <a:ext cx="6047146" cy="255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49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8D9A-08E7-6F4D-9184-905F5BEDE0F7}"/>
              </a:ext>
            </a:extLst>
          </p:cNvPr>
          <p:cNvSpPr>
            <a:spLocks noGrp="1"/>
          </p:cNvSpPr>
          <p:nvPr>
            <p:ph type="title"/>
          </p:nvPr>
        </p:nvSpPr>
        <p:spPr/>
        <p:txBody>
          <a:bodyPr/>
          <a:lstStyle/>
          <a:p>
            <a:r>
              <a:rPr lang="en-US" dirty="0"/>
              <a:t>8.3.2 Currying and </a:t>
            </a:r>
            <a:r>
              <a:rPr lang="en-US" dirty="0" err="1"/>
              <a:t>Uncurrying</a:t>
            </a:r>
            <a:r>
              <a:rPr lang="en-US" dirty="0"/>
              <a:t> </a:t>
            </a:r>
            <a:r>
              <a:rPr lang="en-US" sz="2000" dirty="0"/>
              <a:t>(2 of 2)</a:t>
            </a:r>
          </a:p>
        </p:txBody>
      </p:sp>
      <p:sp>
        <p:nvSpPr>
          <p:cNvPr id="3" name="Content Placeholder 2">
            <a:extLst>
              <a:ext uri="{FF2B5EF4-FFF2-40B4-BE49-F238E27FC236}">
                <a16:creationId xmlns:a16="http://schemas.microsoft.com/office/drawing/2014/main" id="{AA8AFC0A-C6DE-394F-83CF-644C2E96B634}"/>
              </a:ext>
            </a:extLst>
          </p:cNvPr>
          <p:cNvSpPr>
            <a:spLocks noGrp="1"/>
          </p:cNvSpPr>
          <p:nvPr>
            <p:ph idx="1"/>
          </p:nvPr>
        </p:nvSpPr>
        <p:spPr/>
        <p:txBody>
          <a:bodyPr>
            <a:normAutofit/>
          </a:bodyPr>
          <a:lstStyle/>
          <a:p>
            <a:pPr marL="0" indent="0">
              <a:buNone/>
            </a:pPr>
            <a:endParaRPr lang="en-US" dirty="0"/>
          </a:p>
          <a:p>
            <a:pPr marL="0" indent="0">
              <a:buNone/>
            </a:pPr>
            <a:r>
              <a:rPr lang="en-US" dirty="0"/>
              <a:t>Currying </a:t>
            </a:r>
            <a:r>
              <a:rPr lang="en-US" dirty="0" err="1"/>
              <a:t>ƒ</a:t>
            </a:r>
            <a:r>
              <a:rPr lang="en-US" i="1" baseline="-25000" dirty="0" err="1"/>
              <a:t>uncurried</a:t>
            </a:r>
            <a:r>
              <a:rPr lang="en-US" dirty="0"/>
              <a:t> and running the resulting </a:t>
            </a:r>
            <a:r>
              <a:rPr lang="en-US" dirty="0" err="1"/>
              <a:t>ƒ</a:t>
            </a:r>
            <a:r>
              <a:rPr lang="en-US" i="1" baseline="-25000" dirty="0" err="1"/>
              <a:t>curried</a:t>
            </a:r>
            <a:r>
              <a:rPr lang="en-US" dirty="0"/>
              <a:t> function has the same effect as progressively partially applying </a:t>
            </a:r>
            <a:r>
              <a:rPr lang="en-US" dirty="0" err="1"/>
              <a:t>ƒ</a:t>
            </a:r>
            <a:r>
              <a:rPr lang="en-US" i="1" baseline="-25000" dirty="0" err="1"/>
              <a:t>uncurried</a:t>
            </a:r>
            <a:r>
              <a:rPr lang="en-US" dirty="0"/>
              <a:t>.</a:t>
            </a:r>
          </a:p>
          <a:p>
            <a:pPr marL="0" indent="0">
              <a:buNone/>
            </a:pPr>
            <a:r>
              <a:rPr lang="en-US" dirty="0"/>
              <a:t>Inversely, </a:t>
            </a:r>
            <a:r>
              <a:rPr lang="en-US" dirty="0" err="1"/>
              <a:t>uncurrying</a:t>
            </a:r>
            <a:r>
              <a:rPr lang="en-US" dirty="0"/>
              <a:t> transforms a function </a:t>
            </a:r>
            <a:r>
              <a:rPr lang="en-US" dirty="0" err="1"/>
              <a:t>ƒ</a:t>
            </a:r>
            <a:r>
              <a:rPr lang="en-US" i="1" baseline="-25000" dirty="0" err="1"/>
              <a:t>curried</a:t>
            </a:r>
            <a:r>
              <a:rPr lang="en-US" i="1" baseline="-25000" dirty="0"/>
              <a:t> </a:t>
            </a:r>
            <a:r>
              <a:rPr lang="en-US" dirty="0"/>
              <a:t>with the type signature</a:t>
            </a:r>
          </a:p>
          <a:p>
            <a:pPr marL="0" indent="0" algn="ctr">
              <a:buNone/>
            </a:pPr>
            <a:endParaRPr lang="en-US" dirty="0"/>
          </a:p>
          <a:p>
            <a:pPr marL="0" indent="0">
              <a:buNone/>
            </a:pPr>
            <a:r>
              <a:rPr lang="en-US" dirty="0"/>
              <a:t>into a function </a:t>
            </a:r>
            <a:r>
              <a:rPr lang="en-US" dirty="0" err="1"/>
              <a:t>ƒ</a:t>
            </a:r>
            <a:r>
              <a:rPr lang="en-US" i="1" baseline="-25000" dirty="0" err="1"/>
              <a:t>uncurried</a:t>
            </a:r>
            <a:r>
              <a:rPr lang="en-US" i="1" baseline="-25000" dirty="0"/>
              <a:t> </a:t>
            </a:r>
            <a:r>
              <a:rPr lang="en-US" dirty="0"/>
              <a:t>with the type signature</a:t>
            </a:r>
          </a:p>
          <a:p>
            <a:pPr marL="0" indent="0" algn="ctr">
              <a:buNone/>
            </a:pPr>
            <a:endParaRPr lang="en-US" dirty="0"/>
          </a:p>
          <a:p>
            <a:pPr marL="0" indent="0">
              <a:buNone/>
            </a:pPr>
            <a:r>
              <a:rPr lang="en-US" dirty="0"/>
              <a:t>such that</a:t>
            </a:r>
          </a:p>
          <a:p>
            <a:pPr marL="152396" indent="0">
              <a:buNone/>
            </a:pPr>
            <a:endParaRPr lang="en-US" dirty="0">
              <a:solidFill>
                <a:schemeClr val="tx1"/>
              </a:solidFill>
            </a:endParaRPr>
          </a:p>
          <a:p>
            <a:pPr marL="152396" indent="0">
              <a:buNone/>
            </a:pPr>
            <a:endParaRPr lang="en-US" dirty="0"/>
          </a:p>
        </p:txBody>
      </p:sp>
      <p:pic>
        <p:nvPicPr>
          <p:cNvPr id="8194" name="Picture 2" descr="The type signature of f subscript curried: p subscript 1, right arrow, left parenthesis, p subscript 2, right arrow, left parenthesis, ellipsis, right arrow, left parenthesis, p subscript n, right arrow, r, right parenthesis, ellipsis, right parenthesis, right parenthe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7669" y="3529330"/>
            <a:ext cx="4021274" cy="31115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The type signature of f subscript uncurried: Left parenthesis, p subscript 1 times p subscript 2 times ellipsis times p subscript n, right parenthesis, right arrow 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7669" y="4459743"/>
            <a:ext cx="3496151" cy="3663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 subscript uncurried, left parenthesis, a subscript 1, comma, a subscript 2, comma, ellipsis, comma, a subscript n, right parenthesis, equals, left parenthesis, ellipsis, left parenthesis, left parenthesis, f subscript curried, left parenthesis a subscript 1, right parenthesis, right parenthesis, left parenthesis, a subscript 2, right parenthesis, right parenthesis, ellipsis, right parenthesis, left parenthesis, a subscript n, right parenthes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092" y="5509260"/>
            <a:ext cx="6214428" cy="262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09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97DC1-ABA0-4646-B746-9D50454E50BE}"/>
              </a:ext>
            </a:extLst>
          </p:cNvPr>
          <p:cNvSpPr>
            <a:spLocks noGrp="1"/>
          </p:cNvSpPr>
          <p:nvPr>
            <p:ph type="title"/>
          </p:nvPr>
        </p:nvSpPr>
        <p:spPr/>
        <p:txBody>
          <a:bodyPr/>
          <a:lstStyle/>
          <a:p>
            <a:r>
              <a:rPr lang="en-US" dirty="0"/>
              <a:t>8.3.3 The </a:t>
            </a:r>
            <a:r>
              <a:rPr lang="en-US" dirty="0">
                <a:latin typeface="Courier New" panose="02070309020205020404" pitchFamily="49" charset="0"/>
                <a:cs typeface="Courier New" panose="02070309020205020404" pitchFamily="49" charset="0"/>
              </a:rPr>
              <a:t>curry</a:t>
            </a:r>
            <a:r>
              <a:rPr lang="en-US" dirty="0"/>
              <a:t> and </a:t>
            </a:r>
            <a:r>
              <a:rPr lang="en-US" dirty="0" err="1">
                <a:latin typeface="Courier New" panose="02070309020205020404" pitchFamily="49" charset="0"/>
                <a:cs typeface="Courier New" panose="02070309020205020404" pitchFamily="49" charset="0"/>
              </a:rPr>
              <a:t>uncurry</a:t>
            </a:r>
            <a:r>
              <a:rPr lang="en-US" dirty="0"/>
              <a:t> Functions in Haskell</a:t>
            </a:r>
          </a:p>
        </p:txBody>
      </p:sp>
      <p:sp>
        <p:nvSpPr>
          <p:cNvPr id="6" name="Content Placeholder 5">
            <a:extLst>
              <a:ext uri="{FF2B5EF4-FFF2-40B4-BE49-F238E27FC236}">
                <a16:creationId xmlns:a16="http://schemas.microsoft.com/office/drawing/2014/main" id="{307E0BC7-D466-B34D-AEB2-405268F77B62}"/>
              </a:ext>
            </a:extLst>
          </p:cNvPr>
          <p:cNvSpPr>
            <a:spLocks noGrp="1"/>
          </p:cNvSpPr>
          <p:nvPr>
            <p:ph idx="1"/>
          </p:nvPr>
        </p:nvSpPr>
        <p:spPr/>
        <p:txBody>
          <a:bodyPr/>
          <a:lstStyle/>
          <a:p>
            <a:pPr marL="0" indent="0">
              <a:buNone/>
            </a:pPr>
            <a:r>
              <a:rPr lang="en-US" dirty="0"/>
              <a:t>The built-in Haskell functions </a:t>
            </a:r>
            <a:r>
              <a:rPr lang="en-US" dirty="0">
                <a:latin typeface="Courier New" panose="02070309020205020404" pitchFamily="49" charset="0"/>
                <a:cs typeface="Courier New" panose="02070309020205020404" pitchFamily="49" charset="0"/>
              </a:rPr>
              <a:t>curry</a:t>
            </a:r>
            <a:r>
              <a:rPr lang="en-US" dirty="0"/>
              <a:t> and </a:t>
            </a:r>
            <a:r>
              <a:rPr lang="en-US" dirty="0" err="1">
                <a:latin typeface="Courier New" panose="02070309020205020404" pitchFamily="49" charset="0"/>
                <a:cs typeface="Courier New" panose="02070309020205020404" pitchFamily="49" charset="0"/>
              </a:rPr>
              <a:t>uncurry</a:t>
            </a:r>
            <a:r>
              <a:rPr lang="en-US" dirty="0"/>
              <a:t> are used to convert a binary function between </a:t>
            </a:r>
            <a:r>
              <a:rPr lang="en-US" dirty="0" err="1"/>
              <a:t>uncurried</a:t>
            </a:r>
            <a:r>
              <a:rPr lang="en-US" dirty="0"/>
              <a:t> and curried forms:</a:t>
            </a:r>
          </a:p>
          <a:p>
            <a:endParaRPr lang="en-US" dirty="0"/>
          </a:p>
        </p:txBody>
      </p:sp>
      <p:pic>
        <p:nvPicPr>
          <p:cNvPr id="9218" name="Picture 2" descr="The code lines are as follows. Line 73. Prelude, right angle bracket, colon, type curry. Line 74. curry, colon, colon, left parenthesis, left parenthesis, a, comma, b, right parenthesis, minus, greater than, c, right parenthesis, minus, greater than, a minus, greater than, b minus, greater than, c. Line 75. Prelude, right angle bracket. Line 76. Prelude, right angle bracket, colon, type uncurry. Line 77. uncurry, colon, colon, left parenthesis, a minus, greater than, b minus, greater than, c, right parenthesis, minus, greater than, left parenthesis, a, comma, b, right parenthesis, minus, greater than, c." title="A set of 5 code lines in Haskell with the functions curry and uncur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184" y="2557461"/>
            <a:ext cx="7501790" cy="1743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68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4BAA-ECE3-8044-9C88-CE7CBB55FB70}"/>
              </a:ext>
            </a:extLst>
          </p:cNvPr>
          <p:cNvSpPr>
            <a:spLocks noGrp="1"/>
          </p:cNvSpPr>
          <p:nvPr>
            <p:ph type="title"/>
          </p:nvPr>
        </p:nvSpPr>
        <p:spPr/>
        <p:txBody>
          <a:bodyPr/>
          <a:lstStyle/>
          <a:p>
            <a:pPr lvl="0"/>
            <a:r>
              <a:rPr lang="en-US" b="1" dirty="0"/>
              <a:t>Chapter 8: Currying and Higher-Order Functions</a:t>
            </a:r>
          </a:p>
        </p:txBody>
      </p:sp>
      <p:sp>
        <p:nvSpPr>
          <p:cNvPr id="3" name="Content Placeholder 2">
            <a:extLst>
              <a:ext uri="{FF2B5EF4-FFF2-40B4-BE49-F238E27FC236}">
                <a16:creationId xmlns:a16="http://schemas.microsoft.com/office/drawing/2014/main" id="{B0A87C0E-C929-6145-9805-F058E2C23A70}"/>
              </a:ext>
            </a:extLst>
          </p:cNvPr>
          <p:cNvSpPr>
            <a:spLocks noGrp="1"/>
          </p:cNvSpPr>
          <p:nvPr>
            <p:ph idx="1"/>
          </p:nvPr>
        </p:nvSpPr>
        <p:spPr>
          <a:xfrm>
            <a:off x="838200" y="1520253"/>
            <a:ext cx="10515600" cy="3553771"/>
          </a:xfrm>
        </p:spPr>
        <p:txBody>
          <a:bodyPr>
            <a:normAutofit/>
          </a:bodyPr>
          <a:lstStyle/>
          <a:p>
            <a:pPr marL="152396" indent="0">
              <a:buNone/>
            </a:pPr>
            <a:r>
              <a:rPr lang="en-US" i="1" dirty="0">
                <a:solidFill>
                  <a:schemeClr val="tx1"/>
                </a:solidFill>
              </a:rPr>
              <a:t>[T]here are two ways of constructing a software design: One way is to make it so simple that there are obviously no deficiencies and the other way is to make it so complicated that there are no obvious deficiencies. The first method is far more difficult.</a:t>
            </a:r>
          </a:p>
          <a:p>
            <a:pPr marL="152396" indent="0" algn="r">
              <a:buNone/>
            </a:pPr>
            <a:r>
              <a:rPr lang="en-US" dirty="0">
                <a:solidFill>
                  <a:schemeClr val="tx1"/>
                </a:solidFill>
              </a:rPr>
              <a:t>—Tony Hoare, 1980 ACM A. M. Turing Award Lecture</a:t>
            </a:r>
          </a:p>
          <a:p>
            <a:pPr marL="0" indent="0">
              <a:buNone/>
            </a:pPr>
            <a:endParaRPr lang="en-US" dirty="0"/>
          </a:p>
        </p:txBody>
      </p:sp>
      <p:sp>
        <p:nvSpPr>
          <p:cNvPr id="4" name="TextBox 3">
            <a:extLst>
              <a:ext uri="{FF2B5EF4-FFF2-40B4-BE49-F238E27FC236}">
                <a16:creationId xmlns:a16="http://schemas.microsoft.com/office/drawing/2014/main" id="{1AE54D6B-93D6-2944-A1E0-891A011A8800}"/>
              </a:ext>
            </a:extLst>
          </p:cNvPr>
          <p:cNvSpPr txBox="1"/>
          <p:nvPr/>
        </p:nvSpPr>
        <p:spPr>
          <a:xfrm>
            <a:off x="415533" y="4087906"/>
            <a:ext cx="10938268" cy="2308324"/>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The concept of </a:t>
            </a:r>
            <a:r>
              <a:rPr lang="en-US" sz="2200" i="1" dirty="0">
                <a:latin typeface="Arial" panose="020B0604020202020204" pitchFamily="34" charset="0"/>
                <a:cs typeface="Arial" panose="020B0604020202020204" pitchFamily="34" charset="0"/>
              </a:rPr>
              <a:t>static typing </a:t>
            </a:r>
            <a:r>
              <a:rPr lang="en-US" sz="2200" dirty="0">
                <a:latin typeface="Arial" panose="020B0604020202020204" pitchFamily="34" charset="0"/>
                <a:cs typeface="Arial" panose="020B0604020202020204" pitchFamily="34" charset="0"/>
              </a:rPr>
              <a:t>leads to </a:t>
            </a:r>
            <a:r>
              <a:rPr lang="en-US" sz="2200" i="1" dirty="0">
                <a:latin typeface="Arial" panose="020B0604020202020204" pitchFamily="34" charset="0"/>
                <a:cs typeface="Arial" panose="020B0604020202020204" pitchFamily="34" charset="0"/>
              </a:rPr>
              <a:t>type inference </a:t>
            </a:r>
            <a:r>
              <a:rPr lang="en-US" sz="2200" dirty="0">
                <a:latin typeface="Arial" panose="020B0604020202020204" pitchFamily="34" charset="0"/>
                <a:cs typeface="Arial" panose="020B0604020202020204" pitchFamily="34" charset="0"/>
              </a:rPr>
              <a:t>and </a:t>
            </a:r>
            <a:r>
              <a:rPr lang="en-US" sz="2200" i="1" dirty="0">
                <a:latin typeface="Arial" panose="020B0604020202020204" pitchFamily="34" charset="0"/>
                <a:cs typeface="Arial" panose="020B0604020202020204" pitchFamily="34" charset="0"/>
              </a:rPr>
              <a:t>type signatures </a:t>
            </a:r>
            <a:r>
              <a:rPr lang="en-US" sz="2200" dirty="0">
                <a:latin typeface="Arial" panose="020B0604020202020204" pitchFamily="34" charset="0"/>
                <a:cs typeface="Arial" panose="020B0604020202020204" pitchFamily="34" charset="0"/>
              </a:rPr>
              <a:t>for functions (all of which are covered in Chapter 7), which lead to the concepts of </a:t>
            </a:r>
            <a:r>
              <a:rPr lang="en-US" sz="2200" i="1" dirty="0">
                <a:latin typeface="Arial" panose="020B0604020202020204" pitchFamily="34" charset="0"/>
                <a:cs typeface="Arial" panose="020B0604020202020204" pitchFamily="34" charset="0"/>
              </a:rPr>
              <a:t>currying</a:t>
            </a:r>
            <a:r>
              <a:rPr lang="en-US" sz="2200" dirty="0">
                <a:latin typeface="Arial" panose="020B0604020202020204" pitchFamily="34" charset="0"/>
                <a:cs typeface="Arial" panose="020B0604020202020204" pitchFamily="34" charset="0"/>
              </a:rPr>
              <a:t> and </a:t>
            </a:r>
            <a:r>
              <a:rPr lang="en-US" sz="2200" i="1" dirty="0">
                <a:latin typeface="Arial" panose="020B0604020202020204" pitchFamily="34" charset="0"/>
                <a:cs typeface="Arial" panose="020B0604020202020204" pitchFamily="34" charset="0"/>
              </a:rPr>
              <a:t>partial function application</a:t>
            </a:r>
            <a:r>
              <a:rPr lang="en-US" sz="2200" dirty="0">
                <a:latin typeface="Arial" panose="020B0604020202020204" pitchFamily="34" charset="0"/>
                <a:cs typeface="Arial" panose="020B0604020202020204" pitchFamily="34" charset="0"/>
              </a:rPr>
              <a:t>, which we discuss in this chapter. All of these concepts are integrated in the context of higher-order functions, which also provide us with tools and techniques for constructing well-designed and -factored software systems, including interpreters (which we build in Chapters 10–12).</a:t>
            </a:r>
          </a:p>
          <a:p>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064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6E84F-71BA-6B4A-B4D4-72A121D7C3FC}"/>
              </a:ext>
            </a:extLst>
          </p:cNvPr>
          <p:cNvSpPr>
            <a:spLocks noGrp="1"/>
          </p:cNvSpPr>
          <p:nvPr>
            <p:ph type="title"/>
          </p:nvPr>
        </p:nvSpPr>
        <p:spPr/>
        <p:txBody>
          <a:bodyPr>
            <a:normAutofit/>
          </a:bodyPr>
          <a:lstStyle/>
          <a:p>
            <a:r>
              <a:rPr lang="en-US" dirty="0"/>
              <a:t>Table 8.3 Definitions of </a:t>
            </a:r>
            <a:r>
              <a:rPr lang="en-US" dirty="0">
                <a:latin typeface="Courier New" panose="02070309020205020404" pitchFamily="49" charset="0"/>
                <a:cs typeface="Courier New" panose="02070309020205020404" pitchFamily="49" charset="0"/>
              </a:rPr>
              <a:t>curry</a:t>
            </a:r>
            <a:r>
              <a:rPr lang="en-US" dirty="0"/>
              <a:t> and </a:t>
            </a:r>
            <a:r>
              <a:rPr lang="en-US" dirty="0" err="1">
                <a:latin typeface="Courier New" panose="02070309020205020404" pitchFamily="49" charset="0"/>
                <a:cs typeface="Courier New" panose="02070309020205020404" pitchFamily="49" charset="0"/>
              </a:rPr>
              <a:t>uncurry</a:t>
            </a:r>
            <a:r>
              <a:rPr lang="en-US" dirty="0"/>
              <a:t> in Curried Form in Haskell for Binary Functions</a:t>
            </a:r>
          </a:p>
        </p:txBody>
      </p:sp>
      <p:pic>
        <p:nvPicPr>
          <p:cNvPr id="3074" name="Picture 2" descr="Definitions of curry reads, curry colon, colon, left parenthesis, left parenthesis, a comma b, right parenthesis, minus greater than c, right parenthesis, minus greater than a minus greater than b minus greater than c. curry f a b equals f, left parenthesis, a comma b, right parenthesis. Definitions of uncurry reads, uncurry colon, colon, left parenthesis, a minus greater than b minus greater than c, right parenthesis, minus greater than, left parenthesis, left parenthesis, a comma b, right parenthesis, minus greater than c, right parenthesis. uncurry f, left parenthesis, a comma b, right parenthesis equals f a b. &#10;" title="A table of the definitions of curry and uncurry for curried form in Hask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013" y="3301829"/>
            <a:ext cx="10261378" cy="7820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52CD0D3-4660-4F47-BEEA-2CCE68995CBA}"/>
              </a:ext>
            </a:extLst>
          </p:cNvPr>
          <p:cNvSpPr txBox="1"/>
          <p:nvPr/>
        </p:nvSpPr>
        <p:spPr>
          <a:xfrm>
            <a:off x="428017" y="4938943"/>
            <a:ext cx="11089668" cy="1107996"/>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Notice that the definitions of </a:t>
            </a:r>
            <a:r>
              <a:rPr lang="en-US" sz="2400" dirty="0">
                <a:latin typeface="Courier New" panose="02070309020205020404" pitchFamily="49" charset="0"/>
                <a:cs typeface="Courier New" panose="02070309020205020404" pitchFamily="49" charset="0"/>
              </a:rPr>
              <a:t>curry</a:t>
            </a:r>
            <a:r>
              <a:rPr lang="en-US" sz="2400" dirty="0"/>
              <a:t> </a:t>
            </a:r>
            <a:r>
              <a:rPr lang="en-US" sz="2400" dirty="0">
                <a:latin typeface="Arial" panose="020B0604020202020204" pitchFamily="34" charset="0"/>
                <a:cs typeface="Arial" panose="020B0604020202020204" pitchFamily="34" charset="0"/>
              </a:rPr>
              <a:t>and</a:t>
            </a:r>
            <a:r>
              <a:rPr lang="en-US" sz="2400" dirty="0"/>
              <a:t> </a:t>
            </a:r>
            <a:r>
              <a:rPr lang="en-US" sz="2400" dirty="0" err="1">
                <a:latin typeface="Courier New" panose="02070309020205020404" pitchFamily="49" charset="0"/>
                <a:cs typeface="Courier New" panose="02070309020205020404" pitchFamily="49" charset="0"/>
              </a:rPr>
              <a:t>uncurry</a:t>
            </a:r>
            <a:r>
              <a:rPr lang="en-US" sz="2400" dirty="0"/>
              <a:t> </a:t>
            </a:r>
            <a:r>
              <a:rPr lang="en-US" sz="2400" dirty="0">
                <a:latin typeface="Arial" panose="020B0604020202020204" pitchFamily="34" charset="0"/>
                <a:cs typeface="Arial" panose="020B0604020202020204" pitchFamily="34" charset="0"/>
              </a:rPr>
              <a:t>in Haskell are written in curried form.</a:t>
            </a:r>
          </a:p>
          <a:p>
            <a:endParaRPr lang="en-US" dirty="0"/>
          </a:p>
        </p:txBody>
      </p:sp>
    </p:spTree>
    <p:extLst>
      <p:ext uri="{BB962C8B-B14F-4D97-AF65-F5344CB8AC3E}">
        <p14:creationId xmlns:p14="http://schemas.microsoft.com/office/powerpoint/2010/main" val="253905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6E84F-71BA-6B4A-B4D4-72A121D7C3FC}"/>
              </a:ext>
            </a:extLst>
          </p:cNvPr>
          <p:cNvSpPr>
            <a:spLocks noGrp="1"/>
          </p:cNvSpPr>
          <p:nvPr>
            <p:ph type="title"/>
          </p:nvPr>
        </p:nvSpPr>
        <p:spPr/>
        <p:txBody>
          <a:bodyPr>
            <a:normAutofit/>
          </a:bodyPr>
          <a:lstStyle/>
          <a:p>
            <a:r>
              <a:rPr lang="en-US" dirty="0"/>
              <a:t>Table 8.4 Definitions of </a:t>
            </a:r>
            <a:r>
              <a:rPr lang="en-US" dirty="0">
                <a:latin typeface="Courier New" panose="02070309020205020404" pitchFamily="49" charset="0"/>
                <a:cs typeface="Courier New" panose="02070309020205020404" pitchFamily="49" charset="0"/>
              </a:rPr>
              <a:t>curry</a:t>
            </a:r>
            <a:r>
              <a:rPr lang="en-US" dirty="0"/>
              <a:t> and </a:t>
            </a:r>
            <a:r>
              <a:rPr lang="en-US" dirty="0" err="1">
                <a:latin typeface="Courier New" panose="02070309020205020404" pitchFamily="49" charset="0"/>
                <a:cs typeface="Courier New" panose="02070309020205020404" pitchFamily="49" charset="0"/>
              </a:rPr>
              <a:t>uncurry</a:t>
            </a:r>
            <a:r>
              <a:rPr lang="en-US" dirty="0"/>
              <a:t> in Scheme for Binary Functions</a:t>
            </a:r>
          </a:p>
        </p:txBody>
      </p:sp>
      <p:pic>
        <p:nvPicPr>
          <p:cNvPr id="4098" name="Picture 2" descr="Definitions of curry reads as follows. Line 1. Left parenthesis, define curry. Line 2. Left parenthesis, lambda, left parenthesis, fun, underscore, u c f, right parenthesis. Line 3. Left parenthesis, lambda, left parenthesis, x, right parenthesis. Line 4. Left parenthesis, lambda, left parenthesis, y, right parenthesis. Line 5. Left parenthesis, fun, underscore, u c f x y, right parenthesis, right parenthesis, right parenthesis, right parenthesis, right parenthesis. Definitions of uncurry reads as follows. Line 1. Left parenthesis, define uncurry. Line 2. Left parenthesis, lambda, left parenthesis fun, underscore, c f, right parenthesis. Line 3. Left parenthesis, lambda a r g s semicolon, left parenthesis, x y, right parenthesis. Line 4. Left parenthesis, left parenthesis fun, underscore, c f, left parenthesis, car a r g s, right parenthesis right parenthesis, left parenthesis, c a d r a r g s, right parenthesis, right parenthesis, right parenthesis, right parenthesis, right parenthesis. Line 5. Semicolon, semicolon x y. &#10;" title="A table of definition of curry and uncurry in Sch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665" y="1529989"/>
            <a:ext cx="10265232" cy="159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78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8D9A-08E7-6F4D-9184-905F5BEDE0F7}"/>
              </a:ext>
            </a:extLst>
          </p:cNvPr>
          <p:cNvSpPr>
            <a:spLocks noGrp="1"/>
          </p:cNvSpPr>
          <p:nvPr>
            <p:ph type="title"/>
          </p:nvPr>
        </p:nvSpPr>
        <p:spPr>
          <a:xfrm>
            <a:off x="0" y="121033"/>
            <a:ext cx="12192000" cy="1002089"/>
          </a:xfrm>
        </p:spPr>
        <p:txBody>
          <a:bodyPr/>
          <a:lstStyle/>
          <a:p>
            <a:r>
              <a:rPr lang="en-US" dirty="0"/>
              <a:t>8.3.4 Flexibility in Curried Functions</a:t>
            </a:r>
          </a:p>
        </p:txBody>
      </p:sp>
      <p:sp>
        <p:nvSpPr>
          <p:cNvPr id="3" name="Content Placeholder 2">
            <a:extLst>
              <a:ext uri="{FF2B5EF4-FFF2-40B4-BE49-F238E27FC236}">
                <a16:creationId xmlns:a16="http://schemas.microsoft.com/office/drawing/2014/main" id="{AA8AFC0A-C6DE-394F-83CF-644C2E96B634}"/>
              </a:ext>
            </a:extLst>
          </p:cNvPr>
          <p:cNvSpPr>
            <a:spLocks noGrp="1"/>
          </p:cNvSpPr>
          <p:nvPr>
            <p:ph idx="1"/>
          </p:nvPr>
        </p:nvSpPr>
        <p:spPr>
          <a:xfrm>
            <a:off x="925830" y="1490870"/>
            <a:ext cx="10287000" cy="4699047"/>
          </a:xfrm>
        </p:spPr>
        <p:txBody>
          <a:bodyPr>
            <a:normAutofit/>
          </a:bodyPr>
          <a:lstStyle/>
          <a:p>
            <a:r>
              <a:rPr lang="en-US" dirty="0"/>
              <a:t>A curried function is more flexible than its </a:t>
            </a:r>
            <a:r>
              <a:rPr lang="en-US" dirty="0" err="1"/>
              <a:t>uncurried</a:t>
            </a:r>
            <a:r>
              <a:rPr lang="en-US" dirty="0"/>
              <a:t> analog because it can effectively be invoked in </a:t>
            </a:r>
            <a:r>
              <a:rPr lang="en-US" i="1" dirty="0"/>
              <a:t>n</a:t>
            </a:r>
            <a:r>
              <a:rPr lang="en-US" dirty="0"/>
              <a:t> ways, where </a:t>
            </a:r>
            <a:r>
              <a:rPr lang="en-US" i="1" dirty="0"/>
              <a:t>n</a:t>
            </a:r>
            <a:r>
              <a:rPr lang="en-US" dirty="0"/>
              <a:t> is the number of arguments its </a:t>
            </a:r>
            <a:r>
              <a:rPr lang="en-US" dirty="0" err="1"/>
              <a:t>uncurried</a:t>
            </a:r>
            <a:r>
              <a:rPr lang="en-US" dirty="0"/>
              <a:t> analog accepts:</a:t>
            </a:r>
          </a:p>
          <a:p>
            <a:pPr lvl="1"/>
            <a:r>
              <a:rPr lang="en-US" dirty="0"/>
              <a:t>The one and only way its </a:t>
            </a:r>
            <a:r>
              <a:rPr lang="en-US" dirty="0" err="1"/>
              <a:t>uncurried</a:t>
            </a:r>
            <a:r>
              <a:rPr lang="en-US" dirty="0"/>
              <a:t> analog is invoked (i.e., with all arguments as a complete application)</a:t>
            </a:r>
          </a:p>
          <a:p>
            <a:pPr lvl="1"/>
            <a:r>
              <a:rPr lang="en-US" dirty="0"/>
              <a:t>The one and only way it itself can be invoked (i.e., with only one argument)</a:t>
            </a:r>
          </a:p>
          <a:p>
            <a:pPr lvl="1"/>
            <a:r>
              <a:rPr lang="en-US" i="1" dirty="0"/>
              <a:t>n</a:t>
            </a:r>
            <a:r>
              <a:rPr lang="en-US" dirty="0"/>
              <a:t> - 2 other ways corresponding to implicit partial applications of each returned function</a:t>
            </a:r>
          </a:p>
          <a:p>
            <a:r>
              <a:rPr lang="en-US" dirty="0"/>
              <a:t>Any curried function can </a:t>
            </a:r>
            <a:r>
              <a:rPr lang="en-US" i="1" dirty="0"/>
              <a:t>effectively</a:t>
            </a:r>
            <a:r>
              <a:rPr lang="en-US" dirty="0"/>
              <a:t> be invoked with arguments for any prefix, akin to partial function application, including all of the parameters of its </a:t>
            </a:r>
            <a:r>
              <a:rPr lang="en-US" dirty="0" err="1"/>
              <a:t>uncurried</a:t>
            </a:r>
            <a:r>
              <a:rPr lang="en-US" dirty="0"/>
              <a:t> analog, without parentheses around the list of arguments or commas between individual arguments.</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5283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8D9A-08E7-6F4D-9184-905F5BEDE0F7}"/>
              </a:ext>
            </a:extLst>
          </p:cNvPr>
          <p:cNvSpPr>
            <a:spLocks noGrp="1"/>
          </p:cNvSpPr>
          <p:nvPr>
            <p:ph type="title"/>
          </p:nvPr>
        </p:nvSpPr>
        <p:spPr>
          <a:xfrm>
            <a:off x="0" y="121033"/>
            <a:ext cx="12192000" cy="1002089"/>
          </a:xfrm>
        </p:spPr>
        <p:txBody>
          <a:bodyPr/>
          <a:lstStyle/>
          <a:p>
            <a:r>
              <a:rPr lang="en-US" dirty="0"/>
              <a:t>8.3.5 All Built-in Functions in Haskell Are Curried </a:t>
            </a:r>
            <a:r>
              <a:rPr lang="en-US" sz="2000" dirty="0"/>
              <a:t>(1 of 2)</a:t>
            </a:r>
          </a:p>
        </p:txBody>
      </p:sp>
      <p:sp>
        <p:nvSpPr>
          <p:cNvPr id="3" name="Content Placeholder 2">
            <a:extLst>
              <a:ext uri="{FF2B5EF4-FFF2-40B4-BE49-F238E27FC236}">
                <a16:creationId xmlns:a16="http://schemas.microsoft.com/office/drawing/2014/main" id="{AA8AFC0A-C6DE-394F-83CF-644C2E96B634}"/>
              </a:ext>
            </a:extLst>
          </p:cNvPr>
          <p:cNvSpPr>
            <a:spLocks noGrp="1"/>
          </p:cNvSpPr>
          <p:nvPr>
            <p:ph idx="1"/>
          </p:nvPr>
        </p:nvSpPr>
        <p:spPr>
          <a:xfrm>
            <a:off x="925830" y="1490870"/>
            <a:ext cx="10287000" cy="4699047"/>
          </a:xfrm>
        </p:spPr>
        <p:txBody>
          <a:bodyPr>
            <a:normAutofit/>
          </a:bodyPr>
          <a:lstStyle/>
          <a:p>
            <a:r>
              <a:rPr lang="en-US" dirty="0"/>
              <a:t>This is why Haskell is referred to as a </a:t>
            </a:r>
            <a:r>
              <a:rPr lang="en-US" i="1" dirty="0"/>
              <a:t>fully</a:t>
            </a:r>
            <a:r>
              <a:rPr lang="en-US" dirty="0"/>
              <a:t> curried language.</a:t>
            </a:r>
          </a:p>
          <a:p>
            <a:r>
              <a:rPr lang="en-US" dirty="0"/>
              <a:t>This is not the case in ML.</a:t>
            </a:r>
          </a:p>
          <a:p>
            <a:r>
              <a:rPr lang="en-US" dirty="0"/>
              <a:t>Consider our final definition of </a:t>
            </a:r>
            <a:r>
              <a:rPr lang="en-US" dirty="0" err="1">
                <a:latin typeface="Courier New" panose="02070309020205020404" pitchFamily="49" charset="0"/>
                <a:cs typeface="Courier New" panose="02070309020205020404" pitchFamily="49" charset="0"/>
              </a:rPr>
              <a:t>mergesort</a:t>
            </a:r>
            <a:r>
              <a:rPr lang="en-US" dirty="0"/>
              <a:t> in Haskell given in online Appendix C.</a:t>
            </a:r>
          </a:p>
          <a:p>
            <a:pPr lvl="1"/>
            <a:r>
              <a:rPr lang="en-US" dirty="0"/>
              <a:t>Neither the </a:t>
            </a:r>
            <a:r>
              <a:rPr lang="en-US" dirty="0" err="1">
                <a:latin typeface="Courier New" panose="02070309020205020404" pitchFamily="49" charset="0"/>
                <a:cs typeface="Courier New" panose="02070309020205020404" pitchFamily="49" charset="0"/>
              </a:rPr>
              <a:t>mergesort</a:t>
            </a:r>
            <a:r>
              <a:rPr lang="en-US" dirty="0"/>
              <a:t> function nor the </a:t>
            </a:r>
            <a:r>
              <a:rPr lang="en-US" dirty="0" err="1">
                <a:latin typeface="Courier New" panose="02070309020205020404" pitchFamily="49" charset="0"/>
                <a:cs typeface="Courier New" panose="02070309020205020404" pitchFamily="49" charset="0"/>
              </a:rPr>
              <a:t>compop</a:t>
            </a:r>
            <a:r>
              <a:rPr lang="en-US" dirty="0"/>
              <a:t> function is curried.</a:t>
            </a:r>
          </a:p>
          <a:p>
            <a:pPr lvl="1"/>
            <a:r>
              <a:rPr lang="en-US" dirty="0"/>
              <a:t>Thus, we cannot pass in the built-in </a:t>
            </a:r>
            <a:r>
              <a:rPr lang="en-US" dirty="0">
                <a:latin typeface="Courier New" panose="02070309020205020404" pitchFamily="49" charset="0"/>
                <a:cs typeface="Courier New" panose="02070309020205020404" pitchFamily="49" charset="0"/>
              </a:rPr>
              <a:t>&lt;</a:t>
            </a:r>
            <a:r>
              <a:rPr lang="en-US" dirty="0"/>
              <a:t> or </a:t>
            </a:r>
            <a:r>
              <a:rPr lang="en-US" dirty="0">
                <a:latin typeface="Courier New" panose="02070309020205020404" pitchFamily="49" charset="0"/>
                <a:cs typeface="Courier New" panose="02070309020205020404" pitchFamily="49" charset="0"/>
              </a:rPr>
              <a:t>&gt;</a:t>
            </a:r>
            <a:r>
              <a:rPr lang="en-US" dirty="0"/>
              <a:t> operators, because they are curried.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620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8D9A-08E7-6F4D-9184-905F5BEDE0F7}"/>
              </a:ext>
            </a:extLst>
          </p:cNvPr>
          <p:cNvSpPr>
            <a:spLocks noGrp="1"/>
          </p:cNvSpPr>
          <p:nvPr>
            <p:ph type="title"/>
          </p:nvPr>
        </p:nvSpPr>
        <p:spPr>
          <a:xfrm>
            <a:off x="0" y="121033"/>
            <a:ext cx="12192000" cy="1002089"/>
          </a:xfrm>
        </p:spPr>
        <p:txBody>
          <a:bodyPr/>
          <a:lstStyle/>
          <a:p>
            <a:r>
              <a:rPr lang="en-US" dirty="0"/>
              <a:t>Converting an Infix Operator to a Prefix Operator</a:t>
            </a:r>
          </a:p>
        </p:txBody>
      </p:sp>
      <p:sp>
        <p:nvSpPr>
          <p:cNvPr id="3" name="Content Placeholder 2">
            <a:extLst>
              <a:ext uri="{FF2B5EF4-FFF2-40B4-BE49-F238E27FC236}">
                <a16:creationId xmlns:a16="http://schemas.microsoft.com/office/drawing/2014/main" id="{AA8AFC0A-C6DE-394F-83CF-644C2E96B634}"/>
              </a:ext>
            </a:extLst>
          </p:cNvPr>
          <p:cNvSpPr>
            <a:spLocks noGrp="1"/>
          </p:cNvSpPr>
          <p:nvPr>
            <p:ph idx="1"/>
          </p:nvPr>
        </p:nvSpPr>
        <p:spPr>
          <a:xfrm>
            <a:off x="925513" y="1490663"/>
            <a:ext cx="10287000" cy="2517133"/>
          </a:xfrm>
        </p:spPr>
        <p:txBody>
          <a:bodyPr>
            <a:normAutofit/>
          </a:bodyPr>
          <a:lstStyle/>
          <a:p>
            <a:r>
              <a:rPr lang="en-US" dirty="0"/>
              <a:t>When passing an operator as an argument to a function, the passed operator must be a prefix operator.</a:t>
            </a:r>
          </a:p>
          <a:p>
            <a:r>
              <a:rPr lang="en-US" dirty="0"/>
              <a:t>Since the operators </a:t>
            </a:r>
            <a:r>
              <a:rPr lang="en-US" dirty="0">
                <a:latin typeface="Courier New" panose="02070309020205020404" pitchFamily="49" charset="0"/>
                <a:cs typeface="Courier New" panose="02070309020205020404" pitchFamily="49" charset="0"/>
              </a:rPr>
              <a:t>&lt;</a:t>
            </a:r>
            <a:r>
              <a:rPr lang="en-US" dirty="0"/>
              <a:t> and </a:t>
            </a:r>
            <a:r>
              <a:rPr lang="en-US" dirty="0">
                <a:latin typeface="Courier New" panose="02070309020205020404" pitchFamily="49" charset="0"/>
                <a:cs typeface="Courier New" panose="02070309020205020404" pitchFamily="49" charset="0"/>
              </a:rPr>
              <a:t>&gt;</a:t>
            </a:r>
            <a:r>
              <a:rPr lang="en-US" dirty="0"/>
              <a:t> are infix operators, we cannot pass them to this version of </a:t>
            </a:r>
            <a:r>
              <a:rPr lang="en-US" dirty="0" err="1">
                <a:latin typeface="Courier New" panose="02070309020205020404" pitchFamily="49" charset="0"/>
                <a:cs typeface="Courier New" panose="02070309020205020404" pitchFamily="49" charset="0"/>
              </a:rPr>
              <a:t>mergesort</a:t>
            </a:r>
            <a:r>
              <a:rPr lang="en-US" dirty="0"/>
              <a:t> without first converting them to prefix operators.</a:t>
            </a:r>
          </a:p>
          <a:p>
            <a:r>
              <a:rPr lang="en-US" dirty="0"/>
              <a:t>We can convert an infix operator to a prefix operator in Haskell either by wrapping it in a user-defined function or by enclosing it within parentheses: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026" name="Picture 2" descr="The code lines are as follows. Line 44. Prelude, right angle bracket, colon, type, left parenthesis, plus, right parenthesis. Line 45. Left parenthesis, plus, right parenthesis, colon, colon, N u m a equals, greater than, a minus, greater than, a minus, greater than, a. Line 46. Prelude, right angle bracket. Line 47. Prelude, right angle bracket, left parenthesis, plus, right parenthesis, 7 2. Line 48. 9. Line 49. Prelude, right angle bracket, add 1 equals, left parenthesis, plus, right parenthesis, 1. Line 50. Prelude, right angle bracket. Line 51. Prelude, right angle bracket, colon, type add 1. Line 52. add 1, colon, colon, N u m a equals, greater than, a minus, greater than, a. Line 53. Prelude, right angle bracket. Line 54. Prelude, right angle bracket, add 1 9. Line 55. 10." title="A set of 12 code lines in Haskell that converts an infix operator to a prefix opera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2875" y="4089857"/>
            <a:ext cx="3491753" cy="2428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494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8D9A-08E7-6F4D-9184-905F5BEDE0F7}"/>
              </a:ext>
            </a:extLst>
          </p:cNvPr>
          <p:cNvSpPr>
            <a:spLocks noGrp="1"/>
          </p:cNvSpPr>
          <p:nvPr>
            <p:ph type="title"/>
          </p:nvPr>
        </p:nvSpPr>
        <p:spPr>
          <a:xfrm>
            <a:off x="0" y="121033"/>
            <a:ext cx="12192000" cy="1002089"/>
          </a:xfrm>
        </p:spPr>
        <p:txBody>
          <a:bodyPr/>
          <a:lstStyle/>
          <a:p>
            <a:r>
              <a:rPr lang="en-US" dirty="0"/>
              <a:t>8.3.5 All Built-in Functions in Haskell Are Curried </a:t>
            </a:r>
            <a:r>
              <a:rPr lang="en-US" sz="2000" dirty="0"/>
              <a:t>(2 of 2)</a:t>
            </a:r>
          </a:p>
        </p:txBody>
      </p:sp>
      <p:sp>
        <p:nvSpPr>
          <p:cNvPr id="3" name="Content Placeholder 2">
            <a:extLst>
              <a:ext uri="{FF2B5EF4-FFF2-40B4-BE49-F238E27FC236}">
                <a16:creationId xmlns:a16="http://schemas.microsoft.com/office/drawing/2014/main" id="{AA8AFC0A-C6DE-394F-83CF-644C2E96B634}"/>
              </a:ext>
            </a:extLst>
          </p:cNvPr>
          <p:cNvSpPr>
            <a:spLocks noGrp="1"/>
          </p:cNvSpPr>
          <p:nvPr>
            <p:ph idx="1"/>
          </p:nvPr>
        </p:nvSpPr>
        <p:spPr>
          <a:xfrm>
            <a:off x="925513" y="1490663"/>
            <a:ext cx="10287000" cy="1206817"/>
          </a:xfrm>
        </p:spPr>
        <p:txBody>
          <a:bodyPr>
            <a:normAutofit/>
          </a:bodyPr>
          <a:lstStyle/>
          <a:p>
            <a:pPr marL="0" indent="0">
              <a:buNone/>
            </a:pPr>
            <a:r>
              <a:rPr lang="en-US" dirty="0"/>
              <a:t>The function </a:t>
            </a:r>
            <a:r>
              <a:rPr lang="en-US" dirty="0" err="1">
                <a:latin typeface="Courier New" panose="02070309020205020404" pitchFamily="49" charset="0"/>
                <a:cs typeface="Courier New" panose="02070309020205020404" pitchFamily="49" charset="0"/>
              </a:rPr>
              <a:t>mergesort</a:t>
            </a:r>
            <a:r>
              <a:rPr lang="en-US" dirty="0"/>
              <a:t> is an ideal candidate for currying because by applying it in curried form with the </a:t>
            </a:r>
            <a:r>
              <a:rPr lang="en-US" dirty="0">
                <a:latin typeface="Courier New" panose="02070309020205020404" pitchFamily="49" charset="0"/>
                <a:cs typeface="Courier New" panose="02070309020205020404" pitchFamily="49" charset="0"/>
              </a:rPr>
              <a:t>&lt;</a:t>
            </a:r>
            <a:r>
              <a:rPr lang="en-US" dirty="0"/>
              <a:t> or </a:t>
            </a:r>
            <a:r>
              <a:rPr lang="en-US" dirty="0">
                <a:latin typeface="Courier New" panose="02070309020205020404" pitchFamily="49" charset="0"/>
                <a:cs typeface="Courier New" panose="02070309020205020404" pitchFamily="49" charset="0"/>
              </a:rPr>
              <a:t>&gt;</a:t>
            </a:r>
            <a:r>
              <a:rPr lang="en-US" dirty="0"/>
              <a:t> operators, we get back ascending-sort and descending-sort functions, respectively:</a:t>
            </a:r>
          </a:p>
          <a:p>
            <a:endParaRPr lang="en-US" dirty="0"/>
          </a:p>
          <a:p>
            <a:endParaRPr lang="en-US" dirty="0"/>
          </a:p>
          <a:p>
            <a:endParaRPr lang="en-US" dirty="0"/>
          </a:p>
          <a:p>
            <a:endParaRPr lang="en-US" dirty="0"/>
          </a:p>
          <a:p>
            <a:endParaRPr lang="en-US" dirty="0"/>
          </a:p>
        </p:txBody>
      </p:sp>
      <p:pic>
        <p:nvPicPr>
          <p:cNvPr id="10242" name="Picture 2" descr="The code lines are as follows. Line 126. Prelude, right angle bracket, left parenthesis, curry merge sort, right parenthesis, left parenthesis, less than, right parenthesis, left square bracket, 9, comma, 8, comma, 7, comma, 6, comma, 5, comma, 4, comma, 3, comma, 2, comma, 1, right square bracket. Line 127. Left square bracket, 1, comma, 2, comma, 3, comma, 4, comma, 5, comma, 6, comma, 7, comma, 8, comma, 9, right square bracket. Line 128. Prelude, right angle bracket. Line 129. Prelude, right angle bracket, ascending, underscore, sort equals, left parenthesis, curry merge sort, right parenthesis, left parenthesis, less than right parenthesis. Line 130. Prelude, right angle bracket. Line 131. Prelude, right angle bracket, colon, type ascending, underscore, sort. Line 132. ascending, underscore, sort, colon, colon, O r d a equals, greater than, left square bracket, a, right square bracket, minus, greater than, left square bracket, a, right square bracket. Line 133. Prelude, right angle bracket. Line 134. Prelude, right angle bracket, ascending, underscore, sort, left square bracket, 9, comma, 8, comma, 7, comma, 6, comma, 5, comma, 4, comma, 3, comma, 2, comma, 1, right square bracket. Line 135. Left square bracket, 1, comma, 2, comma, 3, comma, 4, comma, 5, comma, 6, comma, 7, comma, 8, comma, 9, right square bracket. Line 136. Prelude, right angle bracket. Line 137. Prelude, right angle bracket, left parenthesis, curry merge sort, right parenthesis, left parenthesis, greater than, right parenthesis, left square bracket, 1, comma, 2, comma, 3, comma, 4, comma, 5, comma, 6, comma, 7, comma, 8, comma, 9, right square bracket. Line 138. Left square bracket, 9, comma, 8, comma, 7, comma, 6, comma, 5, comma, 4, comma, 3, comma, 2, comma, 1, right square bracket. Line 139. Prelude, right angle bracket. Line 140. Prelude, right angle bracket, descending, underscore, sort equals, left parenthesis, curry merge sort, right parenthesis, left parenthesis, greater than, right parenthesis. Line 141. Prelude, right angle bracket. Line 142. Prelude, right angle bracket, colon, type descending, underscore, sort. Line 143. descending, underscore, sort, colon, colon, O r d a equals, greater than, left square bracket, a, right square bracket, minus, greater than, left square bracket, a, right square bracket. Line 144. Prelude, right angle bracket. Line 145. Prelude, right angle bracket, descending, underscore, sort, left square bracket, 1, comma, 2, comma, 3, comma, 4, comma, 5, comma, 6, comma, 7, comma, 8, comma, 9, right square bracket. Line 146. Left square bracket, 9, comma, 8, comma, 7, comma, 6, comma, 5, comma, 4, comma, 3, comma, 2, comma, 1, right square bracket." title="A set of 21 code lines in Haskell with the function merge sort curri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815" y="2695574"/>
            <a:ext cx="5182970" cy="3739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58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8D9A-08E7-6F4D-9184-905F5BEDE0F7}"/>
              </a:ext>
            </a:extLst>
          </p:cNvPr>
          <p:cNvSpPr>
            <a:spLocks noGrp="1"/>
          </p:cNvSpPr>
          <p:nvPr>
            <p:ph type="title"/>
          </p:nvPr>
        </p:nvSpPr>
        <p:spPr>
          <a:xfrm>
            <a:off x="0" y="121033"/>
            <a:ext cx="12192000" cy="1002089"/>
          </a:xfrm>
        </p:spPr>
        <p:txBody>
          <a:bodyPr/>
          <a:lstStyle/>
          <a:p>
            <a:r>
              <a:rPr lang="en-US" dirty="0"/>
              <a:t>8.3.6 Supporting Curried Form Through</a:t>
            </a:r>
            <a:br>
              <a:rPr lang="en-US" dirty="0"/>
            </a:br>
            <a:r>
              <a:rPr lang="en-US" dirty="0"/>
              <a:t>First-Class Closures</a:t>
            </a:r>
          </a:p>
        </p:txBody>
      </p:sp>
      <p:sp>
        <p:nvSpPr>
          <p:cNvPr id="3" name="Content Placeholder 2">
            <a:extLst>
              <a:ext uri="{FF2B5EF4-FFF2-40B4-BE49-F238E27FC236}">
                <a16:creationId xmlns:a16="http://schemas.microsoft.com/office/drawing/2014/main" id="{AA8AFC0A-C6DE-394F-83CF-644C2E96B634}"/>
              </a:ext>
            </a:extLst>
          </p:cNvPr>
          <p:cNvSpPr>
            <a:spLocks noGrp="1"/>
          </p:cNvSpPr>
          <p:nvPr>
            <p:ph idx="1"/>
          </p:nvPr>
        </p:nvSpPr>
        <p:spPr>
          <a:xfrm>
            <a:off x="925513" y="1490664"/>
            <a:ext cx="10287000" cy="1754326"/>
          </a:xfrm>
        </p:spPr>
        <p:txBody>
          <a:bodyPr>
            <a:normAutofit/>
          </a:bodyPr>
          <a:lstStyle/>
          <a:p>
            <a:r>
              <a:rPr lang="en-US" dirty="0"/>
              <a:t>Any language with first-class closures can be used to define functions in curried form.</a:t>
            </a:r>
          </a:p>
          <a:p>
            <a:r>
              <a:rPr lang="en-US" dirty="0"/>
              <a:t>For instance, because Python supports first-class closures, we can define the </a:t>
            </a:r>
            <a:r>
              <a:rPr lang="en-US" dirty="0">
                <a:latin typeface="Courier New" panose="02070309020205020404" pitchFamily="49" charset="0"/>
                <a:cs typeface="Courier New" panose="02070309020205020404" pitchFamily="49" charset="0"/>
              </a:rPr>
              <a:t>pow</a:t>
            </a:r>
            <a:r>
              <a:rPr lang="en-US" dirty="0"/>
              <a:t> function in curried form in Python:</a:t>
            </a:r>
          </a:p>
          <a:p>
            <a:endParaRPr lang="en-US" dirty="0"/>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1266" name="Picture 2" descr="The code lines are as follows. Row 1. Greater than, greater than, greater than, d e f p f a, underscore, p o w, left parenthesis, e, right parenthesis, colon. Line 2. Ellipsis, d e f p o w, underscore, e, left parenthesis, b, right parenthesis, colon. Line 3. Ellipsis, if e equals equals 0 colon. Line 4. Ellipsis, return 1. Line 5. Ellipsis, e l i f e equals equals 1 colon. Line 6. Ellipsis, return b. Line 7. Ellipsis, e l i f b equals equals 0 colon. Line 8. Ellipsis, return 0. Line 9. Ellipsis, else colon return b, asterisk, left parenthesis, p f a, underscore, p o w, left parenthesis, e minus 1, right parenthesis, left parenthesis, b, right parenthesis, right parenthesis. Line 10. Ellipsis, return p o w, underscore, e. Line 11. Ellipsis. Line 12. Greater than, greater than, greater than, p f a, underscore, p o w, left parenthesis, 2, right parenthesis, left parenthesis, 3, right parenthesis. Line 13. 9. Line 14. Greater than, greater than, greater than, square equals p f a, underscore, p o w, left parenthesis, 2, right parenthesis. Line 15. Greater than, Greater than, Greater than. Line 16. Greater than, greater than, greater than, square, left parenthesis, 3, right parenthesis. Line 17. 9. Line 18. Greater than, greater than, greater than, p f a, underscore, p o w, left parenthesis, 3, right parenthesis, left parenthesis, 3, right parenthesis. Line 19. 27. Line 20. Greater than, greater than, greater than, cube equals p f a, underscore, p o w, left parenthesis, 3, right parenthesis. Line 22. Greater than, greater than, greater than. Line 22. Greater than, greater than, greater than, cube, left parenthesis, 3, right parenthesis. Line 23. 27." title="A set of 23 code lines in Python with a function defined in a curried f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9690" y="3183570"/>
            <a:ext cx="2805420" cy="26871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CB4DFB-C62C-E14A-8311-EFC61927D8D9}"/>
              </a:ext>
            </a:extLst>
          </p:cNvPr>
          <p:cNvSpPr txBox="1"/>
          <p:nvPr/>
        </p:nvSpPr>
        <p:spPr>
          <a:xfrm>
            <a:off x="906166" y="5955297"/>
            <a:ext cx="11189948" cy="646331"/>
          </a:xfrm>
          <a:prstGeom prst="rect">
            <a:avLst/>
          </a:prstGeom>
          <a:noFill/>
        </p:spPr>
        <p:txBody>
          <a:bodyPr wrap="square" rtlCol="0">
            <a:spAutoFit/>
          </a:bodyPr>
          <a:lstStyle/>
          <a:p>
            <a:r>
              <a:rPr lang="en-US" dirty="0">
                <a:solidFill>
                  <a:srgbClr val="000000"/>
                </a:solidFill>
                <a:latin typeface="Arial" panose="020B0604020202020204" pitchFamily="34" charset="0"/>
                <a:ea typeface="Courier New"/>
                <a:cs typeface="Arial" panose="020B0604020202020204" pitchFamily="34" charset="0"/>
                <a:sym typeface="Courier New"/>
              </a:rPr>
              <a:t>Here the curried form is too tightly woven into the function definition (like Scheme, but unlike ML/Haskell).</a:t>
            </a:r>
          </a:p>
          <a:p>
            <a:r>
              <a:rPr lang="en-US" dirty="0">
                <a:solidFill>
                  <a:srgbClr val="000000"/>
                </a:solidFill>
                <a:latin typeface="Arial" panose="020B0604020202020204" pitchFamily="34" charset="0"/>
                <a:ea typeface="Courier New"/>
                <a:cs typeface="Arial" panose="020B0604020202020204" pitchFamily="34" charset="0"/>
                <a:sym typeface="Courier New"/>
              </a:rPr>
              <a:t>Moreover, </a:t>
            </a:r>
            <a:r>
              <a:rPr lang="en-US" dirty="0" err="1">
                <a:solidFill>
                  <a:srgbClr val="000000"/>
                </a:solidFill>
                <a:latin typeface="Courier New" panose="02070309020205020404" pitchFamily="49" charset="0"/>
                <a:ea typeface="Courier New"/>
                <a:cs typeface="Courier New" panose="02070309020205020404" pitchFamily="49" charset="0"/>
                <a:sym typeface="Courier New"/>
              </a:rPr>
              <a:t>pfa_pow</a:t>
            </a:r>
            <a:r>
              <a:rPr lang="en-US" dirty="0">
                <a:solidFill>
                  <a:srgbClr val="000000"/>
                </a:solidFill>
                <a:latin typeface="Arial" panose="020B0604020202020204" pitchFamily="34" charset="0"/>
                <a:ea typeface="Courier New"/>
                <a:cs typeface="Arial" panose="020B0604020202020204" pitchFamily="34" charset="0"/>
                <a:sym typeface="Courier New"/>
              </a:rPr>
              <a:t> cannot be completely applied (again, like Scheme, but unlike ML/Haskell).</a:t>
            </a:r>
            <a:endParaRPr lang="en-US" dirty="0"/>
          </a:p>
        </p:txBody>
      </p:sp>
    </p:spTree>
    <p:extLst>
      <p:ext uri="{BB962C8B-B14F-4D97-AF65-F5344CB8AC3E}">
        <p14:creationId xmlns:p14="http://schemas.microsoft.com/office/powerpoint/2010/main" val="287984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3" name="Title 2">
            <a:extLst>
              <a:ext uri="{FF2B5EF4-FFF2-40B4-BE49-F238E27FC236}">
                <a16:creationId xmlns:a16="http://schemas.microsoft.com/office/drawing/2014/main" id="{2992F614-9912-0641-9F84-7CEAECF1794C}"/>
              </a:ext>
            </a:extLst>
          </p:cNvPr>
          <p:cNvSpPr>
            <a:spLocks noGrp="1"/>
          </p:cNvSpPr>
          <p:nvPr>
            <p:ph type="title"/>
          </p:nvPr>
        </p:nvSpPr>
        <p:spPr/>
        <p:txBody>
          <a:bodyPr/>
          <a:lstStyle/>
          <a:p>
            <a:r>
              <a:rPr lang="en-US" dirty="0"/>
              <a:t>8.3.7 ML Analogs</a:t>
            </a:r>
            <a:r>
              <a:rPr lang="en-US" dirty="0">
                <a:sym typeface="Wingdings" pitchFamily="2" charset="2"/>
              </a:rPr>
              <a:t> (</a:t>
            </a:r>
            <a:r>
              <a:rPr lang="en-US" dirty="0"/>
              <a:t>Curried Form in ML)</a:t>
            </a:r>
          </a:p>
        </p:txBody>
      </p:sp>
      <p:sp>
        <p:nvSpPr>
          <p:cNvPr id="4" name="TextBox 3">
            <a:extLst>
              <a:ext uri="{FF2B5EF4-FFF2-40B4-BE49-F238E27FC236}">
                <a16:creationId xmlns:a16="http://schemas.microsoft.com/office/drawing/2014/main" id="{FC8750C5-9872-4849-A11C-C8F88E272347}"/>
              </a:ext>
            </a:extLst>
          </p:cNvPr>
          <p:cNvSpPr txBox="1"/>
          <p:nvPr/>
        </p:nvSpPr>
        <p:spPr>
          <a:xfrm>
            <a:off x="415532" y="1390117"/>
            <a:ext cx="3832698"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Same as in Haskell</a:t>
            </a:r>
            <a:endParaRPr lang="en-US" sz="2200" dirty="0">
              <a:latin typeface="Arial" panose="020B0604020202020204" pitchFamily="34" charset="0"/>
              <a:cs typeface="Arial" panose="020B0604020202020204" pitchFamily="34" charset="0"/>
              <a:sym typeface="Courier New"/>
            </a:endParaRPr>
          </a:p>
        </p:txBody>
      </p:sp>
      <p:pic>
        <p:nvPicPr>
          <p:cNvPr id="2050" name="Picture 2" descr="A set of 12 code lines in M L with a function defined in a curried form.&#10;&#10;The code lines are as follows. Line 1. fun p o w 0, underscore equals 1. Line 2. Vertical bar, p o w 1 b equals b. Line 3. Vertical bar, p o w, underscore, 0 equals 0. Line 4. Vertical bar, p o w e b equals b, asterisk, p o w, left parenthesis, e minus 1, right parenthesis, b,  semicolon. Line 5. Blank. Line 6. Left parenthesis, asterisk. Line 7. i n t, asterisk, i n t minus greater than, i n t. Line 8. Equal, greater than. Line 9. i n t minus, greater than, i n t minus, greater than, i n t. Line 10. Asterisk, right parenthesis. Line 11. v a l square equals p o w 2, semicolon. Line 12. v a l cube equals p o w 3, semicol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378" y="1979930"/>
            <a:ext cx="5418137" cy="4292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7A550A5-84AB-BD4D-9622-DC87B4979B21}"/>
              </a:ext>
            </a:extLst>
          </p:cNvPr>
          <p:cNvSpPr txBox="1"/>
          <p:nvPr/>
        </p:nvSpPr>
        <p:spPr>
          <a:xfrm>
            <a:off x="7089883" y="2810975"/>
            <a:ext cx="3832698"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Not all built-in ML functions are curried as in Haskell.</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e.g., map is curried, while Int.+ is </a:t>
            </a:r>
            <a:r>
              <a:rPr lang="en-US" sz="2000" dirty="0" err="1">
                <a:latin typeface="Arial" panose="020B0604020202020204" pitchFamily="34" charset="0"/>
                <a:cs typeface="Arial" panose="020B0604020202020204" pitchFamily="34" charset="0"/>
              </a:rPr>
              <a:t>uncurried</a:t>
            </a:r>
            <a:r>
              <a:rPr lang="en-US"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Also, there are no built-in curry and </a:t>
            </a:r>
            <a:r>
              <a:rPr lang="en-US" sz="2000" dirty="0" err="1">
                <a:latin typeface="Arial" panose="020B0604020202020204" pitchFamily="34" charset="0"/>
                <a:cs typeface="Arial" panose="020B0604020202020204" pitchFamily="34" charset="0"/>
              </a:rPr>
              <a:t>uncurry</a:t>
            </a:r>
            <a:r>
              <a:rPr lang="en-US" sz="2000" dirty="0">
                <a:latin typeface="Arial" panose="020B0604020202020204" pitchFamily="34" charset="0"/>
                <a:cs typeface="Arial" panose="020B0604020202020204" pitchFamily="34" charset="0"/>
              </a:rPr>
              <a:t> functions in ML.</a:t>
            </a:r>
          </a:p>
        </p:txBody>
      </p:sp>
    </p:spTree>
    <p:extLst>
      <p:ext uri="{BB962C8B-B14F-4D97-AF65-F5344CB8AC3E}">
        <p14:creationId xmlns:p14="http://schemas.microsoft.com/office/powerpoint/2010/main" val="400493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8D9A-08E7-6F4D-9184-905F5BEDE0F7}"/>
              </a:ext>
            </a:extLst>
          </p:cNvPr>
          <p:cNvSpPr>
            <a:spLocks noGrp="1"/>
          </p:cNvSpPr>
          <p:nvPr>
            <p:ph type="title"/>
          </p:nvPr>
        </p:nvSpPr>
        <p:spPr/>
        <p:txBody>
          <a:bodyPr/>
          <a:lstStyle/>
          <a:p>
            <a:r>
              <a:rPr lang="en-US" dirty="0"/>
              <a:t>8.4 Putting It All Together: Higher-Order Functions</a:t>
            </a:r>
          </a:p>
        </p:txBody>
      </p:sp>
      <p:sp>
        <p:nvSpPr>
          <p:cNvPr id="3" name="Content Placeholder 2">
            <a:extLst>
              <a:ext uri="{FF2B5EF4-FFF2-40B4-BE49-F238E27FC236}">
                <a16:creationId xmlns:a16="http://schemas.microsoft.com/office/drawing/2014/main" id="{AA8AFC0A-C6DE-394F-83CF-644C2E96B634}"/>
              </a:ext>
            </a:extLst>
          </p:cNvPr>
          <p:cNvSpPr>
            <a:spLocks noGrp="1"/>
          </p:cNvSpPr>
          <p:nvPr>
            <p:ph idx="1"/>
          </p:nvPr>
        </p:nvSpPr>
        <p:spPr/>
        <p:txBody>
          <a:bodyPr>
            <a:normAutofit fontScale="92500" lnSpcReduction="20000"/>
          </a:bodyPr>
          <a:lstStyle/>
          <a:p>
            <a:r>
              <a:rPr lang="en-US" dirty="0"/>
              <a:t>Curried functions open up new possibilities in programming, especially with respect to higher-order functions (HOFs).</a:t>
            </a:r>
          </a:p>
          <a:p>
            <a:pPr lvl="1"/>
            <a:r>
              <a:rPr lang="en-US" dirty="0"/>
              <a:t>A HOF, such as </a:t>
            </a:r>
            <a:r>
              <a:rPr lang="en-US" dirty="0">
                <a:latin typeface="Courier New" panose="02070309020205020404" pitchFamily="49" charset="0"/>
                <a:cs typeface="Courier New" panose="02070309020205020404" pitchFamily="49" charset="0"/>
              </a:rPr>
              <a:t>map</a:t>
            </a:r>
            <a:r>
              <a:rPr lang="en-US" dirty="0"/>
              <a:t> in Scheme, is a function that either accepts functions as arguments or returns a function as a value, or both. </a:t>
            </a:r>
          </a:p>
          <a:p>
            <a:pPr lvl="1"/>
            <a:r>
              <a:rPr lang="en-US" dirty="0"/>
              <a:t>Such functions capture common, typically recursive, programming patterns as functions.</a:t>
            </a:r>
          </a:p>
          <a:p>
            <a:r>
              <a:rPr lang="en-US" dirty="0"/>
              <a:t>They provide the glue that enables us to combine simple functions to make more complex functions.</a:t>
            </a:r>
          </a:p>
          <a:p>
            <a:r>
              <a:rPr lang="en-US" dirty="0"/>
              <a:t>Most HOFs are curried, which makes them powerful and flexible.</a:t>
            </a:r>
          </a:p>
          <a:p>
            <a:r>
              <a:rPr lang="en-US" dirty="0"/>
              <a:t>Writing a program to solve a problem with HOFs requires:</a:t>
            </a:r>
          </a:p>
          <a:p>
            <a:pPr lvl="1"/>
            <a:r>
              <a:rPr lang="en-US" dirty="0"/>
              <a:t>Creative insight to discern the applicability of a HOF approach to solving a problem</a:t>
            </a:r>
          </a:p>
          <a:p>
            <a:pPr lvl="1"/>
            <a:r>
              <a:rPr lang="en-US" dirty="0"/>
              <a:t>The ability to decompose the problem and develop atomic functions at an appropriate level of granularity to foster:</a:t>
            </a:r>
          </a:p>
          <a:p>
            <a:pPr lvl="2"/>
            <a:r>
              <a:rPr lang="en-US" dirty="0"/>
              <a:t>A solution to the problem at hand by composing atomic functions with HOFs</a:t>
            </a:r>
          </a:p>
          <a:p>
            <a:pPr lvl="2"/>
            <a:r>
              <a:rPr lang="en-US" dirty="0"/>
              <a:t>The possibility of recomposing the constituent functions with HOFs to solve alternative problems in a similar manner</a:t>
            </a:r>
          </a:p>
          <a:p>
            <a:endParaRPr lang="en-US" dirty="0"/>
          </a:p>
        </p:txBody>
      </p:sp>
    </p:spTree>
    <p:extLst>
      <p:ext uri="{BB962C8B-B14F-4D97-AF65-F5344CB8AC3E}">
        <p14:creationId xmlns:p14="http://schemas.microsoft.com/office/powerpoint/2010/main" val="292477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8D9A-08E7-6F4D-9184-905F5BEDE0F7}"/>
              </a:ext>
            </a:extLst>
          </p:cNvPr>
          <p:cNvSpPr>
            <a:spLocks noGrp="1"/>
          </p:cNvSpPr>
          <p:nvPr>
            <p:ph type="title"/>
          </p:nvPr>
        </p:nvSpPr>
        <p:spPr/>
        <p:txBody>
          <a:bodyPr/>
          <a:lstStyle/>
          <a:p>
            <a:r>
              <a:rPr lang="en-US" dirty="0"/>
              <a:t>8.4.1 Functional Mapping</a:t>
            </a:r>
          </a:p>
        </p:txBody>
      </p:sp>
      <p:sp>
        <p:nvSpPr>
          <p:cNvPr id="3" name="Content Placeholder 2">
            <a:extLst>
              <a:ext uri="{FF2B5EF4-FFF2-40B4-BE49-F238E27FC236}">
                <a16:creationId xmlns:a16="http://schemas.microsoft.com/office/drawing/2014/main" id="{AA8AFC0A-C6DE-394F-83CF-644C2E96B634}"/>
              </a:ext>
            </a:extLst>
          </p:cNvPr>
          <p:cNvSpPr>
            <a:spLocks noGrp="1"/>
          </p:cNvSpPr>
          <p:nvPr>
            <p:ph idx="1"/>
          </p:nvPr>
        </p:nvSpPr>
        <p:spPr>
          <a:xfrm>
            <a:off x="925830" y="1490870"/>
            <a:ext cx="10287000" cy="2898249"/>
          </a:xfrm>
        </p:spPr>
        <p:txBody>
          <a:bodyPr>
            <a:normAutofit/>
          </a:bodyPr>
          <a:lstStyle/>
          <a:p>
            <a:r>
              <a:rPr lang="en-US" dirty="0"/>
              <a:t>The </a:t>
            </a:r>
            <a:r>
              <a:rPr lang="en-US" dirty="0">
                <a:latin typeface="Courier New" panose="02070309020205020404" pitchFamily="49" charset="0"/>
                <a:cs typeface="Courier New" panose="02070309020205020404" pitchFamily="49" charset="0"/>
              </a:rPr>
              <a:t>map</a:t>
            </a:r>
            <a:r>
              <a:rPr lang="en-US" dirty="0"/>
              <a:t> function in ML and Haskell accepts only a unary function and returns a function that accepts a list and applies the unary function to each element of the list, and returns a list of the results.</a:t>
            </a:r>
          </a:p>
          <a:p>
            <a:r>
              <a:rPr lang="en-US" dirty="0"/>
              <a:t>The HOF </a:t>
            </a:r>
            <a:r>
              <a:rPr lang="en-US" dirty="0">
                <a:latin typeface="Courier New" panose="02070309020205020404" pitchFamily="49" charset="0"/>
                <a:cs typeface="Courier New" panose="02070309020205020404" pitchFamily="49" charset="0"/>
              </a:rPr>
              <a:t>map</a:t>
            </a:r>
            <a:r>
              <a:rPr lang="en-US" dirty="0"/>
              <a:t> is also built into both ML and Haskell and is curried in both.</a:t>
            </a:r>
          </a:p>
          <a:p>
            <a:endParaRPr lang="en-US" dirty="0"/>
          </a:p>
        </p:txBody>
      </p:sp>
    </p:spTree>
    <p:extLst>
      <p:ext uri="{BB962C8B-B14F-4D97-AF65-F5344CB8AC3E}">
        <p14:creationId xmlns:p14="http://schemas.microsoft.com/office/powerpoint/2010/main" val="39622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E5932-14FA-DD46-B9F6-30A8D500AC3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9982B9D-C81B-A742-A4B3-75FB091FC8A4}"/>
              </a:ext>
            </a:extLst>
          </p:cNvPr>
          <p:cNvSpPr>
            <a:spLocks noGrp="1"/>
          </p:cNvSpPr>
          <p:nvPr>
            <p:ph idx="1"/>
          </p:nvPr>
        </p:nvSpPr>
        <p:spPr/>
        <p:txBody>
          <a:bodyPr>
            <a:normAutofit/>
          </a:bodyPr>
          <a:lstStyle/>
          <a:p>
            <a:r>
              <a:rPr lang="en-US" b="1" dirty="0">
                <a:solidFill>
                  <a:schemeClr val="tx1"/>
                </a:solidFill>
              </a:rPr>
              <a:t>8.1 Chapter Objectives</a:t>
            </a:r>
          </a:p>
          <a:p>
            <a:r>
              <a:rPr lang="en-US" dirty="0">
                <a:solidFill>
                  <a:schemeClr val="tx1"/>
                </a:solidFill>
              </a:rPr>
              <a:t>8.2 Partial Function Application</a:t>
            </a:r>
          </a:p>
          <a:p>
            <a:r>
              <a:rPr lang="en-US" dirty="0">
                <a:solidFill>
                  <a:schemeClr val="tx1"/>
                </a:solidFill>
              </a:rPr>
              <a:t>8.3 Currying</a:t>
            </a:r>
          </a:p>
          <a:p>
            <a:r>
              <a:rPr lang="en-US" dirty="0">
                <a:solidFill>
                  <a:schemeClr val="tx1"/>
                </a:solidFill>
              </a:rPr>
              <a:t>8.4 Putting It All Together: Higher-Order Functions</a:t>
            </a:r>
          </a:p>
          <a:p>
            <a:r>
              <a:rPr lang="en-US" dirty="0">
                <a:solidFill>
                  <a:schemeClr val="tx1"/>
                </a:solidFill>
              </a:rPr>
              <a:t>8.5 Analysis</a:t>
            </a:r>
          </a:p>
          <a:p>
            <a:r>
              <a:rPr lang="en-US" dirty="0">
                <a:solidFill>
                  <a:schemeClr val="tx1"/>
                </a:solidFill>
              </a:rPr>
              <a:t>8.6 Thematic Takeaways</a:t>
            </a:r>
          </a:p>
        </p:txBody>
      </p:sp>
    </p:spTree>
    <p:extLst>
      <p:ext uri="{BB962C8B-B14F-4D97-AF65-F5344CB8AC3E}">
        <p14:creationId xmlns:p14="http://schemas.microsoft.com/office/powerpoint/2010/main" val="184160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6" name="Title 5">
            <a:extLst>
              <a:ext uri="{FF2B5EF4-FFF2-40B4-BE49-F238E27FC236}">
                <a16:creationId xmlns:a16="http://schemas.microsoft.com/office/drawing/2014/main" id="{E3C89412-7E82-7E4D-B463-171BA98ABBD0}"/>
              </a:ext>
            </a:extLst>
          </p:cNvPr>
          <p:cNvSpPr>
            <a:spLocks noGrp="1"/>
          </p:cNvSpPr>
          <p:nvPr>
            <p:ph type="title"/>
          </p:nvPr>
        </p:nvSpPr>
        <p:spPr/>
        <p:txBody>
          <a:bodyPr/>
          <a:lstStyle/>
          <a:p>
            <a:r>
              <a:rPr lang="en-US" dirty="0"/>
              <a:t>Mapping in Haskell (left) Vis-à-Vis ML (right)</a:t>
            </a:r>
          </a:p>
        </p:txBody>
      </p:sp>
      <p:sp>
        <p:nvSpPr>
          <p:cNvPr id="5" name="TextBox 4">
            <a:extLst>
              <a:ext uri="{FF2B5EF4-FFF2-40B4-BE49-F238E27FC236}">
                <a16:creationId xmlns:a16="http://schemas.microsoft.com/office/drawing/2014/main" id="{EDF6B9FA-91A5-FE4E-808E-A5541E0D7794}"/>
              </a:ext>
            </a:extLst>
          </p:cNvPr>
          <p:cNvSpPr txBox="1"/>
          <p:nvPr/>
        </p:nvSpPr>
        <p:spPr>
          <a:xfrm>
            <a:off x="817124" y="1375236"/>
            <a:ext cx="2859932"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Haskell</a:t>
            </a:r>
          </a:p>
        </p:txBody>
      </p:sp>
      <p:sp>
        <p:nvSpPr>
          <p:cNvPr id="7" name="TextBox 6">
            <a:extLst>
              <a:ext uri="{FF2B5EF4-FFF2-40B4-BE49-F238E27FC236}">
                <a16:creationId xmlns:a16="http://schemas.microsoft.com/office/drawing/2014/main" id="{ED24E327-EF29-284A-A333-B01EE3487AFA}"/>
              </a:ext>
            </a:extLst>
          </p:cNvPr>
          <p:cNvSpPr txBox="1"/>
          <p:nvPr/>
        </p:nvSpPr>
        <p:spPr>
          <a:xfrm>
            <a:off x="6864486" y="1407119"/>
            <a:ext cx="2859932"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ML</a:t>
            </a:r>
          </a:p>
        </p:txBody>
      </p:sp>
      <p:pic>
        <p:nvPicPr>
          <p:cNvPr id="3074" name="Picture 2" descr="Set 1, the code lines are as follows. Line 1. our map f, left square bracket, right square bracket, equals, left square bracket, right square bracket. Line 2. our map f, left parenthesis, x, colon, x s, right parenthesis, equals, left parenthesis, f x, right parenthesis, colon, left parenthesis, our map f x s, right parenthesis. Line 3. square n equals n asterisk n. Line 4. ans equals our map square, left square bracket, 1, comma, 2, comma, 3, comma, 4, comma, 5, comma, 6, right square bracket. Line 5. square list lon equals map square lon. Line 6. ans 2 equals square list, left square bracket, 1, comma, 2, comma, 3, comma, 4, comma, 5, comma, 6, right square bracket. Line 7. vis-à-vis. Line 8. square list equals map square." title="Two set of code lines in M L and Haskell mapp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953" y="1910399"/>
            <a:ext cx="5003768" cy="37719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Set 2, the code lines are as follows. Line 1. fun our map f nil equals nil. Line 2. Vertical bar our map f, left parenthesis, x, colon, colon, x s, right parenthesis, equals, left parenthesis, f x, right parenthesis, colon, colon, our map f x s, semicolon. Line 3. fun square x equals x asterisk x, semicolon. Line 4. our map square, left square bracket, 1, comma, 2, comma, 3, comma, 4, comma, 5, comma, 6, right square bracket, semicolon. Line 5. fun square list lon equals map square lon, semicolon. Line 6. square a list, left square bracket, 1, comma, 2, comma, 3, comma, 4, comma, 5, comma, 6, right square bracket, semicolon. Line 7. vis-à-vis. Line 8. val squaralist equals map square, semicol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484" y="1910399"/>
            <a:ext cx="5422900" cy="3771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6" name="Title 5">
            <a:extLst>
              <a:ext uri="{FF2B5EF4-FFF2-40B4-BE49-F238E27FC236}">
                <a16:creationId xmlns:a16="http://schemas.microsoft.com/office/drawing/2014/main" id="{E218610E-0FB0-D04D-A7DC-8AFCF569B0F7}"/>
              </a:ext>
            </a:extLst>
          </p:cNvPr>
          <p:cNvSpPr>
            <a:spLocks noGrp="1"/>
          </p:cNvSpPr>
          <p:nvPr>
            <p:ph type="title"/>
          </p:nvPr>
        </p:nvSpPr>
        <p:spPr/>
        <p:txBody>
          <a:bodyPr/>
          <a:lstStyle/>
          <a:p>
            <a:r>
              <a:rPr lang="en-US" dirty="0"/>
              <a:t>8.4.2 Functional Composition</a:t>
            </a:r>
          </a:p>
        </p:txBody>
      </p:sp>
      <p:sp>
        <p:nvSpPr>
          <p:cNvPr id="209" name="Google Shape;209;p34"/>
          <p:cNvSpPr txBox="1">
            <a:spLocks noGrp="1"/>
          </p:cNvSpPr>
          <p:nvPr>
            <p:ph idx="1"/>
          </p:nvPr>
        </p:nvSpPr>
        <p:spPr>
          <a:xfrm>
            <a:off x="925513" y="1203794"/>
            <a:ext cx="10287000" cy="3125015"/>
          </a:xfrm>
        </p:spPr>
        <p:txBody>
          <a:bodyPr spcFirstLastPara="1" vert="horz" wrap="square" lIns="121900" tIns="121900" rIns="121900" bIns="121900" rtlCol="0" anchor="t" anchorCtr="0">
            <a:noAutofit/>
          </a:bodyPr>
          <a:lstStyle/>
          <a:p>
            <a:r>
              <a:rPr lang="en-US" dirty="0"/>
              <a:t>The function composition operator that accepts only two unary functions and returns a function that invokes the two in succession.</a:t>
            </a:r>
          </a:p>
          <a:p>
            <a:r>
              <a:rPr lang="en-US" dirty="0"/>
              <a:t>In mathematics, </a:t>
            </a:r>
            <a:r>
              <a:rPr lang="en-US" i="1" dirty="0"/>
              <a:t>g</a:t>
            </a:r>
            <a:r>
              <a:rPr lang="en-US" dirty="0"/>
              <a:t> ○ </a:t>
            </a:r>
            <a:r>
              <a:rPr lang="en-US" dirty="0" err="1"/>
              <a:t>ƒ</a:t>
            </a:r>
            <a:r>
              <a:rPr lang="en-US" dirty="0"/>
              <a:t> = </a:t>
            </a:r>
            <a:r>
              <a:rPr lang="en-US" i="1" dirty="0"/>
              <a:t>g</a:t>
            </a:r>
            <a:r>
              <a:rPr lang="en-US" dirty="0"/>
              <a:t>(</a:t>
            </a:r>
            <a:r>
              <a:rPr lang="en-US" dirty="0" err="1"/>
              <a:t>ƒ</a:t>
            </a:r>
            <a:r>
              <a:rPr lang="en-US" dirty="0"/>
              <a:t>(</a:t>
            </a:r>
            <a:r>
              <a:rPr lang="en-US" i="1" dirty="0"/>
              <a:t>x</a:t>
            </a:r>
            <a:r>
              <a:rPr lang="en-US" dirty="0"/>
              <a:t>)), which means</a:t>
            </a:r>
          </a:p>
          <a:p>
            <a:pPr lvl="1"/>
            <a:r>
              <a:rPr lang="en-US" dirty="0"/>
              <a:t>“first apply </a:t>
            </a:r>
            <a:r>
              <a:rPr lang="en-US" dirty="0" err="1"/>
              <a:t>ƒ</a:t>
            </a:r>
            <a:r>
              <a:rPr lang="en-US" dirty="0"/>
              <a:t> and then apply g” or</a:t>
            </a:r>
          </a:p>
          <a:p>
            <a:pPr lvl="1"/>
            <a:r>
              <a:rPr lang="en-US" dirty="0"/>
              <a:t>“g followed by </a:t>
            </a:r>
            <a:r>
              <a:rPr lang="en-US" dirty="0" err="1"/>
              <a:t>ƒ</a:t>
            </a:r>
            <a:r>
              <a:rPr lang="en-US" dirty="0"/>
              <a:t>” or “g of </a:t>
            </a:r>
            <a:r>
              <a:rPr lang="en-US" dirty="0" err="1"/>
              <a:t>ƒ</a:t>
            </a:r>
            <a:r>
              <a:rPr lang="en-US" dirty="0"/>
              <a:t> of </a:t>
            </a:r>
            <a:r>
              <a:rPr lang="en-US" i="1" dirty="0"/>
              <a:t>x</a:t>
            </a:r>
            <a:r>
              <a:rPr lang="en-US" dirty="0"/>
              <a:t>.”</a:t>
            </a:r>
          </a:p>
          <a:p>
            <a:r>
              <a:rPr lang="en-US" dirty="0"/>
              <a:t>The functional composition operator is </a:t>
            </a:r>
            <a:r>
              <a:rPr lang="en-US" dirty="0">
                <a:latin typeface="Courier New" panose="02070309020205020404" pitchFamily="49" charset="0"/>
                <a:cs typeface="Courier New" panose="02070309020205020404" pitchFamily="49" charset="0"/>
              </a:rPr>
              <a:t>.</a:t>
            </a:r>
            <a:r>
              <a:rPr lang="en-US" dirty="0"/>
              <a:t> in Haskell and </a:t>
            </a:r>
            <a:r>
              <a:rPr lang="en-US" dirty="0">
                <a:latin typeface="Courier New" panose="02070309020205020404" pitchFamily="49" charset="0"/>
                <a:cs typeface="Courier New" panose="02070309020205020404" pitchFamily="49" charset="0"/>
              </a:rPr>
              <a:t>o</a:t>
            </a:r>
            <a:r>
              <a:rPr lang="en-US" dirty="0"/>
              <a:t> in ML:</a:t>
            </a:r>
            <a:endParaRPr lang="en-US" dirty="0">
              <a:sym typeface="Courier New"/>
            </a:endParaRPr>
          </a:p>
          <a:p>
            <a:endParaRPr lang="en-US" dirty="0">
              <a:sym typeface="Courier New"/>
            </a:endParaRPr>
          </a:p>
          <a:p>
            <a:endParaRPr lang="en-US" dirty="0">
              <a:sym typeface="Courier New"/>
            </a:endParaRPr>
          </a:p>
        </p:txBody>
      </p:sp>
      <p:pic>
        <p:nvPicPr>
          <p:cNvPr id="12290" name="Picture 2" descr="The code lines are as follows. Line 1. Minus left parenthesis, o p o, right parenthesis, semicolon. Line 2. v a l it equals f n colon, left parenthesis, prime a minus greater than, prime b, right parenthesis, asterisk, left parenthesis, prime c minus greater than, prime a, right parenthesis, minus greater than, prime c minus greater than, prime b. Line 3. Minus fun add 3 x equals x plus 3, semicolon. Line 4. v a l add 3 equals f n colon i n t minus greater than, i n t. Line 5. Minus fun m u l t 2 x equals x, asterisk, 2, semicolon. Line 6. v a l m u l t 2 equals f n colon i n t minus greater than, i n t. Line 7. Minus v a l add 3, underscore, then, underscore, m u l t 2 equals m u l t 2 o add 3, semicolon. Line 8. v a l add 3, underscore, then, underscore, m u l t 2 equals f n colon i n t minus greater than, i n t. Line 9. Minus v a l m u l t 2, underscore, then, underscore, add 3 equals add 3 o m u l t 2, semicolon. Line 10. v a l m u l t 2, underscore, then, underscore, add 3 equals f n colon i n t minus greater than, i n t. Line 11. Minus add 3, underscore, then, underscore, m u l t 2 4, semicolon. Line 12. v a l it equals 14 colon i n t. Line 13. Minus m u l t 2, underscore, then, underscore, add 3 4, semicolon. Line 14. v a l it equals 11 colon i n t." title="A set of 14 code lines in M L with the functional composition oper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508" y="3952558"/>
            <a:ext cx="4310473" cy="22539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6" name="Title 5">
            <a:extLst>
              <a:ext uri="{FF2B5EF4-FFF2-40B4-BE49-F238E27FC236}">
                <a16:creationId xmlns:a16="http://schemas.microsoft.com/office/drawing/2014/main" id="{E218610E-0FB0-D04D-A7DC-8AFCF569B0F7}"/>
              </a:ext>
            </a:extLst>
          </p:cNvPr>
          <p:cNvSpPr>
            <a:spLocks noGrp="1"/>
          </p:cNvSpPr>
          <p:nvPr>
            <p:ph type="title"/>
          </p:nvPr>
        </p:nvSpPr>
        <p:spPr>
          <a:xfrm>
            <a:off x="0" y="118587"/>
            <a:ext cx="12192000" cy="1002089"/>
          </a:xfrm>
        </p:spPr>
        <p:txBody>
          <a:bodyPr/>
          <a:lstStyle/>
          <a:p>
            <a:r>
              <a:rPr lang="en-US" dirty="0"/>
              <a:t>8.4.3 Sections in Haskell </a:t>
            </a:r>
            <a:r>
              <a:rPr lang="en-US" sz="2000" dirty="0"/>
              <a:t>(1 of 4)</a:t>
            </a:r>
          </a:p>
        </p:txBody>
      </p:sp>
      <p:sp>
        <p:nvSpPr>
          <p:cNvPr id="209" name="Google Shape;209;p34"/>
          <p:cNvSpPr txBox="1">
            <a:spLocks noGrp="1"/>
          </p:cNvSpPr>
          <p:nvPr>
            <p:ph idx="1"/>
          </p:nvPr>
        </p:nvSpPr>
        <p:spPr>
          <a:xfrm>
            <a:off x="925513" y="1490663"/>
            <a:ext cx="10287000" cy="2441257"/>
          </a:xfrm>
        </p:spPr>
        <p:txBody>
          <a:bodyPr spcFirstLastPara="1" vert="horz" wrap="square" lIns="121900" tIns="121900" rIns="121900" bIns="121900" rtlCol="0" anchor="t" anchorCtr="0">
            <a:noAutofit/>
          </a:bodyPr>
          <a:lstStyle/>
          <a:p>
            <a:pPr marL="0" indent="0">
              <a:buNone/>
            </a:pPr>
            <a:r>
              <a:rPr lang="en-US" dirty="0"/>
              <a:t>In Haskell, any binary function or binary prefix operator (e.g., </a:t>
            </a:r>
            <a:r>
              <a:rPr lang="en-US" dirty="0">
                <a:latin typeface="Courier New" panose="02070309020205020404" pitchFamily="49" charset="0"/>
                <a:cs typeface="Courier New" panose="02070309020205020404" pitchFamily="49" charset="0"/>
              </a:rPr>
              <a:t>div</a:t>
            </a:r>
            <a:r>
              <a:rPr lang="en-US" dirty="0"/>
              <a:t> and </a:t>
            </a:r>
            <a:r>
              <a:rPr lang="en-US" dirty="0">
                <a:latin typeface="Courier New" panose="02070309020205020404" pitchFamily="49" charset="0"/>
                <a:cs typeface="Courier New" panose="02070309020205020404" pitchFamily="49" charset="0"/>
              </a:rPr>
              <a:t>mod</a:t>
            </a:r>
            <a:r>
              <a:rPr lang="en-US" dirty="0"/>
              <a:t>) can be converted into an equivalent infix operator by enclosing the name of the function in grave quotes (e.g., </a:t>
            </a:r>
            <a:r>
              <a:rPr lang="en-US" dirty="0">
                <a:latin typeface="Courier New" panose="02070309020205020404" pitchFamily="49" charset="0"/>
                <a:cs typeface="Courier New" panose="02070309020205020404" pitchFamily="49" charset="0"/>
              </a:rPr>
              <a:t>‘div‘</a:t>
            </a:r>
            <a:r>
              <a:rPr lang="en-US" dirty="0"/>
              <a:t>):</a:t>
            </a:r>
            <a:endParaRPr lang="en-US" dirty="0">
              <a:sym typeface="Courier New"/>
            </a:endParaRPr>
          </a:p>
          <a:p>
            <a:endParaRPr lang="en-US" dirty="0">
              <a:sym typeface="Courier New"/>
            </a:endParaRPr>
          </a:p>
        </p:txBody>
      </p:sp>
      <p:pic>
        <p:nvPicPr>
          <p:cNvPr id="13314" name="Picture 2" descr="The code lines are as follows. Line 1. Prelude, right angle bracket, add x y equals x plus y. Line 2. Prelude, right angle bracket. Line 3. Prelude, right angle bracket, colon type add. Line 4. add colon, colon N u m a equals greater than a minus greater than a minus greater than a. Line 5. Prelude, right angle bracket. Line 6. Prelude, right angle bracket, 3, grave accent, add, grave accent, 4. Line 7. 7. Line 8. Prelude, right angle bracket, 7, grave accent, d i v, grave accent, 2. Line 9. 3. Line 10. Prelude, right angle bracket, d i v 7 2. Line 11. 3. Line 12. Prelude, right angle bracket, 7, grave accent, d i v, grave accent, 2. Line 13. 3. Line 14. Prelude, right angle bracket, m o d 7 2. Line 15. 1. Line 16. Prelude, right angle bracket, 7, grave accent, m o d, grave accent, 2. Line 17. 1." title="A set of 17 code lines in Haskell with the function d i v within grave quo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2245" y="2941954"/>
            <a:ext cx="3128978" cy="352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620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6" name="Title 5">
            <a:extLst>
              <a:ext uri="{FF2B5EF4-FFF2-40B4-BE49-F238E27FC236}">
                <a16:creationId xmlns:a16="http://schemas.microsoft.com/office/drawing/2014/main" id="{E218610E-0FB0-D04D-A7DC-8AFCF569B0F7}"/>
              </a:ext>
            </a:extLst>
          </p:cNvPr>
          <p:cNvSpPr>
            <a:spLocks noGrp="1"/>
          </p:cNvSpPr>
          <p:nvPr>
            <p:ph type="title"/>
          </p:nvPr>
        </p:nvSpPr>
        <p:spPr/>
        <p:txBody>
          <a:bodyPr/>
          <a:lstStyle/>
          <a:p>
            <a:r>
              <a:rPr lang="en-US" dirty="0"/>
              <a:t>8.4.3 Sections in Haskell </a:t>
            </a:r>
            <a:r>
              <a:rPr lang="en-US" sz="2000" dirty="0"/>
              <a:t>(2 of 4)</a:t>
            </a:r>
          </a:p>
        </p:txBody>
      </p:sp>
      <p:sp>
        <p:nvSpPr>
          <p:cNvPr id="209" name="Google Shape;209;p34"/>
          <p:cNvSpPr txBox="1">
            <a:spLocks noGrp="1"/>
          </p:cNvSpPr>
          <p:nvPr>
            <p:ph idx="1"/>
          </p:nvPr>
        </p:nvSpPr>
        <p:spPr>
          <a:xfrm>
            <a:off x="925513" y="1490663"/>
            <a:ext cx="10287000" cy="1453705"/>
          </a:xfrm>
        </p:spPr>
        <p:txBody>
          <a:bodyPr spcFirstLastPara="1" vert="horz" wrap="square" lIns="121900" tIns="121900" rIns="121900" bIns="121900" rtlCol="0" anchor="t" anchorCtr="0">
            <a:noAutofit/>
          </a:bodyPr>
          <a:lstStyle/>
          <a:p>
            <a:pPr marL="0" indent="0">
              <a:buNone/>
            </a:pPr>
            <a:r>
              <a:rPr lang="en-US" dirty="0"/>
              <a:t>Parenthesizing an infix operator in Haskell converts it to the equivalent curried prefix operator:</a:t>
            </a:r>
          </a:p>
          <a:p>
            <a:endParaRPr lang="en-US" dirty="0">
              <a:sym typeface="Courier New"/>
            </a:endParaRPr>
          </a:p>
        </p:txBody>
      </p:sp>
      <p:pic>
        <p:nvPicPr>
          <p:cNvPr id="14338" name="Picture 2" descr="The code lines are as follows. Line 1. Prelude, right angle bracket, colon type left parenthesis, plus, right parenthesis. Line 2. Left parenthesis, plus, right parenthesis, colon, colon N u m a equals greater than a minus greater than a minus greater than a. Line 3. Prelude, right angle bracket, left parenthesis, plus, right parenthesis, left parenthesis, 1 comma 2, right parenthesis. Line 4. Left angle bracket, interactive, right angle bracket, colon 12 colon 1 colon error colon. Line 5. Non type-variable argument in the constraint colon N u m, left parenthesis, a comma b, right parenthesis. Line 6. Left parenthesis, Use Flexible Contexts to permit this, right parenthesis. Line 7. When checking the inferred type. Line 8. it colon, colon for all a b period, left parenthesis, N u m a comma N u m b comma N u m, left parenthesis, a comma b, right parenthesis, right parenthesis, equals greater than. Line 9. Left parenthesis, a comma b, right parenthesis, minus greater than, left parenthesis, a comma b, right parenthesis. Line 10. Prelude, right angle bracket, left parenthesis, plus, right parenthesis, 1 2. Line 11. 3." title="A set of 11 code lines in Haskell with an error mess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668" y="2813050"/>
            <a:ext cx="7380539" cy="2467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27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6" name="Title 5">
            <a:extLst>
              <a:ext uri="{FF2B5EF4-FFF2-40B4-BE49-F238E27FC236}">
                <a16:creationId xmlns:a16="http://schemas.microsoft.com/office/drawing/2014/main" id="{E218610E-0FB0-D04D-A7DC-8AFCF569B0F7}"/>
              </a:ext>
            </a:extLst>
          </p:cNvPr>
          <p:cNvSpPr>
            <a:spLocks noGrp="1"/>
          </p:cNvSpPr>
          <p:nvPr>
            <p:ph type="title"/>
          </p:nvPr>
        </p:nvSpPr>
        <p:spPr/>
        <p:txBody>
          <a:bodyPr/>
          <a:lstStyle/>
          <a:p>
            <a:r>
              <a:rPr lang="en-US" dirty="0"/>
              <a:t>8.4.3 Sections in Haskell </a:t>
            </a:r>
            <a:r>
              <a:rPr lang="en-US" sz="2000" dirty="0"/>
              <a:t>(3 of 4)</a:t>
            </a:r>
          </a:p>
        </p:txBody>
      </p:sp>
      <p:sp>
        <p:nvSpPr>
          <p:cNvPr id="209" name="Google Shape;209;p34"/>
          <p:cNvSpPr txBox="1">
            <a:spLocks noGrp="1"/>
          </p:cNvSpPr>
          <p:nvPr>
            <p:ph idx="1"/>
          </p:nvPr>
        </p:nvSpPr>
        <p:spPr>
          <a:xfrm>
            <a:off x="925513" y="1490663"/>
            <a:ext cx="10287000" cy="1453705"/>
          </a:xfrm>
        </p:spPr>
        <p:txBody>
          <a:bodyPr spcFirstLastPara="1" vert="horz" wrap="square" lIns="121900" tIns="121900" rIns="121900" bIns="121900" rtlCol="0" anchor="t" anchorCtr="0">
            <a:noAutofit/>
          </a:bodyPr>
          <a:lstStyle/>
          <a:p>
            <a:r>
              <a:rPr lang="en-US" dirty="0"/>
              <a:t>An operator in Haskell can be partially applied only if it is both curried and invocable in prefix form:</a:t>
            </a:r>
          </a:p>
          <a:p>
            <a:endParaRPr lang="en-US" dirty="0">
              <a:sym typeface="Courier New"/>
            </a:endParaRPr>
          </a:p>
        </p:txBody>
      </p:sp>
      <p:pic>
        <p:nvPicPr>
          <p:cNvPr id="15362" name="Picture 2" descr="The code lines are as follows. Line 1. Prelude, right angle bracket, colon type left parenthesis, plus, right parenthesis, 1. Line 2. Left parenthesis, 1 plus, right parenthesis, colon, colon N u m a equals greater than a minus greater than a." title="A set of two code lines in Haskell with an operator that can be partially applied under different condi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813" y="2566670"/>
            <a:ext cx="3896539" cy="55372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09;p34">
            <a:extLst>
              <a:ext uri="{FF2B5EF4-FFF2-40B4-BE49-F238E27FC236}">
                <a16:creationId xmlns:a16="http://schemas.microsoft.com/office/drawing/2014/main" id="{132B285F-D146-9D47-9C8F-90BEC8D0D821}"/>
              </a:ext>
            </a:extLst>
          </p:cNvPr>
          <p:cNvSpPr txBox="1">
            <a:spLocks/>
          </p:cNvSpPr>
          <p:nvPr/>
        </p:nvSpPr>
        <p:spPr>
          <a:xfrm>
            <a:off x="952500" y="2950619"/>
            <a:ext cx="10287000" cy="1453705"/>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dirty="0"/>
              <a:t>This convention also permits one of the arguments to be included in the parentheses</a:t>
            </a:r>
          </a:p>
          <a:p>
            <a:pPr lvl="1"/>
            <a:r>
              <a:rPr lang="en-US" dirty="0"/>
              <a:t>Which both converts the infix binary operator to a prefix binary operator and partially applies it in one stroke:</a:t>
            </a:r>
          </a:p>
          <a:p>
            <a:endParaRPr lang="en-US" dirty="0">
              <a:sym typeface="Courier New"/>
            </a:endParaRPr>
          </a:p>
        </p:txBody>
      </p:sp>
      <p:pic>
        <p:nvPicPr>
          <p:cNvPr id="15363" name="Picture 3" descr="The code lines are as follows. Line 1. Prelude, right angle bracket, colon type left parenthesis, 1 plus, right parenthesis. Line 2. Left parenthesis, 1 plus, right parenthesis, colon, colon N u m a equals greater than a minus greater than a. Line 3. Prelude, right angle bracket, left parenthesis, 1 plus, right parenthesis, 3. Line 4. 4. Line 5. Prelude, right angle bracket, colon type, left parenthesis, plus 3, right parenthesis. Line 6. flip, left parenthesis, plus, right parenthesis, 3 colon, colon N u m a equals greater than a minus greater than a. Line 7. Prelude, right angle bracket, left parenthesis, plus 3, right parenthesis, 1. Line 8. 4." title="A set of eight code lines that converts an infix binary operator to a prefix binary opera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3813" y="4731703"/>
            <a:ext cx="3487609" cy="171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24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6" name="Title 5">
            <a:extLst>
              <a:ext uri="{FF2B5EF4-FFF2-40B4-BE49-F238E27FC236}">
                <a16:creationId xmlns:a16="http://schemas.microsoft.com/office/drawing/2014/main" id="{E218610E-0FB0-D04D-A7DC-8AFCF569B0F7}"/>
              </a:ext>
            </a:extLst>
          </p:cNvPr>
          <p:cNvSpPr>
            <a:spLocks noGrp="1"/>
          </p:cNvSpPr>
          <p:nvPr>
            <p:ph type="title"/>
          </p:nvPr>
        </p:nvSpPr>
        <p:spPr/>
        <p:txBody>
          <a:bodyPr/>
          <a:lstStyle/>
          <a:p>
            <a:r>
              <a:rPr lang="en-US" dirty="0"/>
              <a:t>Uses of Sections</a:t>
            </a:r>
          </a:p>
        </p:txBody>
      </p:sp>
      <p:sp>
        <p:nvSpPr>
          <p:cNvPr id="209" name="Google Shape;209;p34"/>
          <p:cNvSpPr txBox="1">
            <a:spLocks noGrp="1"/>
          </p:cNvSpPr>
          <p:nvPr>
            <p:ph idx="1"/>
          </p:nvPr>
        </p:nvSpPr>
        <p:spPr>
          <a:xfrm>
            <a:off x="925512" y="2523051"/>
            <a:ext cx="10666720" cy="2943685"/>
          </a:xfrm>
        </p:spPr>
        <p:txBody>
          <a:bodyPr spcFirstLastPara="1" vert="horz" wrap="square" lIns="121900" tIns="121900" rIns="121900" bIns="121900" rtlCol="0" anchor="t" anchorCtr="0">
            <a:noAutofit/>
          </a:bodyPr>
          <a:lstStyle/>
          <a:p>
            <a:pPr marL="457200" indent="-457200">
              <a:buFont typeface="+mj-lt"/>
              <a:buAutoNum type="arabicPeriod"/>
            </a:pPr>
            <a:r>
              <a:rPr lang="en-US" dirty="0"/>
              <a:t>Constructing simple and succinct functions. Example: </a:t>
            </a:r>
            <a:r>
              <a:rPr lang="en-US" dirty="0">
                <a:latin typeface="Courier New" panose="02070309020205020404" pitchFamily="49" charset="0"/>
                <a:cs typeface="Courier New" panose="02070309020205020404" pitchFamily="49" charset="0"/>
              </a:rPr>
              <a:t>(+3)</a:t>
            </a:r>
          </a:p>
          <a:p>
            <a:pPr marL="457200" indent="-457200">
              <a:buFont typeface="+mj-lt"/>
              <a:buAutoNum type="arabicPeriod"/>
            </a:pPr>
            <a:r>
              <a:rPr lang="en-US" dirty="0"/>
              <a:t>Declaring the type of an operator (because an operator itself is not a valid expression in Haskell). Example:</a:t>
            </a:r>
            <a:endParaRPr lang="en-US" dirty="0">
              <a:latin typeface="Courier New" panose="02070309020205020404" pitchFamily="49" charset="0"/>
              <a:cs typeface="Courier New" panose="02070309020205020404" pitchFamily="49" charset="0"/>
            </a:endParaRPr>
          </a:p>
          <a:p>
            <a:pPr marL="457200" indent="-457200">
              <a:buFont typeface="+mj-lt"/>
              <a:buAutoNum type="arabicPeriod"/>
            </a:pPr>
            <a:r>
              <a:rPr lang="en-US" dirty="0"/>
              <a:t>Passing a function to a higher-order function. Example: </a:t>
            </a:r>
            <a:r>
              <a:rPr lang="en-US" dirty="0">
                <a:latin typeface="Courier New" panose="02070309020205020404" pitchFamily="49" charset="0"/>
                <a:cs typeface="Courier New" panose="02070309020205020404" pitchFamily="49" charset="0"/>
              </a:rPr>
              <a:t>map (+1)[1,2,3,4]</a:t>
            </a:r>
            <a:r>
              <a:rPr lang="en-US" dirty="0"/>
              <a:t>		</a:t>
            </a:r>
          </a:p>
          <a:p>
            <a:endParaRPr lang="en-US" dirty="0">
              <a:sym typeface="Courier New"/>
            </a:endParaRPr>
          </a:p>
        </p:txBody>
      </p:sp>
      <p:pic>
        <p:nvPicPr>
          <p:cNvPr id="16386" name="Picture 2" descr="An expression. Left parenthesis, plus, right parenthesis, colon, colon, N u m a equals greater than a minus greater than a minus greater than 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9438" y="3796348"/>
            <a:ext cx="4178356" cy="227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737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6" name="Title 5">
            <a:extLst>
              <a:ext uri="{FF2B5EF4-FFF2-40B4-BE49-F238E27FC236}">
                <a16:creationId xmlns:a16="http://schemas.microsoft.com/office/drawing/2014/main" id="{E218610E-0FB0-D04D-A7DC-8AFCF569B0F7}"/>
              </a:ext>
            </a:extLst>
          </p:cNvPr>
          <p:cNvSpPr>
            <a:spLocks noGrp="1"/>
          </p:cNvSpPr>
          <p:nvPr>
            <p:ph type="title"/>
          </p:nvPr>
        </p:nvSpPr>
        <p:spPr/>
        <p:txBody>
          <a:bodyPr/>
          <a:lstStyle/>
          <a:p>
            <a:r>
              <a:rPr lang="en-US" dirty="0"/>
              <a:t>8.4.3 Sections in Haskell </a:t>
            </a:r>
            <a:r>
              <a:rPr lang="en-US" sz="2000" dirty="0"/>
              <a:t>(4 of 4)</a:t>
            </a:r>
          </a:p>
        </p:txBody>
      </p:sp>
      <p:sp>
        <p:nvSpPr>
          <p:cNvPr id="209" name="Google Shape;209;p34"/>
          <p:cNvSpPr txBox="1">
            <a:spLocks noGrp="1"/>
          </p:cNvSpPr>
          <p:nvPr>
            <p:ph idx="1"/>
          </p:nvPr>
        </p:nvSpPr>
        <p:spPr>
          <a:xfrm>
            <a:off x="925513" y="1490663"/>
            <a:ext cx="10287000" cy="2303124"/>
          </a:xfrm>
        </p:spPr>
        <p:txBody>
          <a:bodyPr spcFirstLastPara="1" vert="horz" wrap="square" lIns="121900" tIns="121900" rIns="121900" bIns="121900" rtlCol="0" anchor="t" anchorCtr="0">
            <a:noAutofit/>
          </a:bodyPr>
          <a:lstStyle/>
          <a:p>
            <a:r>
              <a:rPr lang="en-US" dirty="0"/>
              <a:t>The same is not possible in ML because built-in operators (e.g., </a:t>
            </a:r>
            <a:r>
              <a:rPr lang="en-US" dirty="0">
                <a:latin typeface="Courier New" panose="02070309020205020404" pitchFamily="49" charset="0"/>
                <a:cs typeface="Courier New" panose="02070309020205020404" pitchFamily="49" charset="0"/>
              </a:rPr>
              <a:t>+</a:t>
            </a:r>
            <a:r>
              <a:rPr lang="en-US" dirty="0"/>
              <a:t> and </a:t>
            </a:r>
            <a:r>
              <a:rPr lang="en-US" dirty="0">
                <a:latin typeface="Courier New" panose="02070309020205020404" pitchFamily="49" charset="0"/>
                <a:cs typeface="Courier New" panose="02070309020205020404" pitchFamily="49" charset="0"/>
              </a:rPr>
              <a:t>*</a:t>
            </a:r>
            <a:r>
              <a:rPr lang="en-US" dirty="0"/>
              <a:t>) are not curried in ML.</a:t>
            </a:r>
          </a:p>
          <a:p>
            <a:r>
              <a:rPr lang="en-US" dirty="0"/>
              <a:t>To convert an infix operator (e.g., </a:t>
            </a:r>
            <a:r>
              <a:rPr lang="en-US" dirty="0">
                <a:latin typeface="Courier New" panose="02070309020205020404" pitchFamily="49" charset="0"/>
                <a:cs typeface="Courier New" panose="02070309020205020404" pitchFamily="49" charset="0"/>
              </a:rPr>
              <a:t>+</a:t>
            </a:r>
            <a:r>
              <a:rPr lang="en-US" dirty="0"/>
              <a:t> and </a:t>
            </a:r>
            <a:r>
              <a:rPr lang="en-US" dirty="0">
                <a:latin typeface="Courier New" panose="02070309020205020404" pitchFamily="49" charset="0"/>
                <a:cs typeface="Courier New" panose="02070309020205020404" pitchFamily="49" charset="0"/>
              </a:rPr>
              <a:t>*</a:t>
            </a:r>
            <a:r>
              <a:rPr lang="en-US" dirty="0"/>
              <a:t>) to the equivalent prefix operator in ML, we must enclose the operator in parentheses (as in Haskell) and also include the lexeme </a:t>
            </a:r>
            <a:r>
              <a:rPr lang="en-US" dirty="0">
                <a:latin typeface="Courier New" panose="02070309020205020404" pitchFamily="49" charset="0"/>
                <a:cs typeface="Courier New" panose="02070309020205020404" pitchFamily="49" charset="0"/>
              </a:rPr>
              <a:t>op</a:t>
            </a:r>
            <a:r>
              <a:rPr lang="en-US" dirty="0"/>
              <a:t> after the opening parenthesis:</a:t>
            </a:r>
          </a:p>
          <a:p>
            <a:endParaRPr lang="en-US" dirty="0">
              <a:sym typeface="Courier New"/>
            </a:endParaRPr>
          </a:p>
        </p:txBody>
      </p:sp>
      <p:pic>
        <p:nvPicPr>
          <p:cNvPr id="17410" name="Picture 2" descr="The code lines are as follows. Line 1. Minus v a l add 3, underscore, then, underscore, m u l t 2 equals, left parenthesis, o p o, right parenthesis, left parenthesis, m u l t 2, add 3, right parenthesis, semicolon. Line 2. v a l add 3, underscore, then, underscore, m u l t 2 equals f n colon i n t minus greater than i n t." title="A set of two code lines M L with the lexeme o 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6132" y="3789680"/>
            <a:ext cx="4718529" cy="37164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209;p34">
            <a:extLst>
              <a:ext uri="{FF2B5EF4-FFF2-40B4-BE49-F238E27FC236}">
                <a16:creationId xmlns:a16="http://schemas.microsoft.com/office/drawing/2014/main" id="{FE0AB532-68A6-A44C-A152-B1C86C2B4FF2}"/>
              </a:ext>
            </a:extLst>
          </p:cNvPr>
          <p:cNvSpPr txBox="1">
            <a:spLocks/>
          </p:cNvSpPr>
          <p:nvPr/>
        </p:nvSpPr>
        <p:spPr>
          <a:xfrm>
            <a:off x="925513" y="4161327"/>
            <a:ext cx="10287000" cy="1072154"/>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dirty="0"/>
              <a:t>The concepts of mapping, functional composition, and sections are interrelated:</a:t>
            </a:r>
          </a:p>
          <a:p>
            <a:endParaRPr lang="en-US" dirty="0">
              <a:sym typeface="Courier New"/>
            </a:endParaRPr>
          </a:p>
        </p:txBody>
      </p:sp>
      <p:pic>
        <p:nvPicPr>
          <p:cNvPr id="17411" name="Picture 3" descr="The code lines are as follows. Line 1. Prelude, right angle bracket, i n c list equals map, left parenthesis, left parenthesis, plus, right parenthesis, 1, right parenthesis. Line 2. Prelude, right angle bracket. Line 3. Prelude, right angle bracket, colon type i n c list. Line 4. i n c list colon, colon N u m b equals greater than, left square bracket, b, right square bracket, minus greater than, left square bracket, b, right square bracket. Line 5. Prelude, right angle bracket. Line 6. Prelude, right angle bracket, i n c list, left square bracket, 1 comma 2 comma 3 comma 4 comma 5 comma 6, right square bracket. Line 7. Left square bracket, 2 comma 3 comma 4 comma 5 comma 6 comma 7, right square bracket." title="A set of seven code lines with interrelated concepts of mapping, functional compositions, and sec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6132" y="4999673"/>
            <a:ext cx="3664619" cy="1561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56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6" name="Title 5">
            <a:extLst>
              <a:ext uri="{FF2B5EF4-FFF2-40B4-BE49-F238E27FC236}">
                <a16:creationId xmlns:a16="http://schemas.microsoft.com/office/drawing/2014/main" id="{E218610E-0FB0-D04D-A7DC-8AFCF569B0F7}"/>
              </a:ext>
            </a:extLst>
          </p:cNvPr>
          <p:cNvSpPr>
            <a:spLocks noGrp="1"/>
          </p:cNvSpPr>
          <p:nvPr>
            <p:ph type="title"/>
          </p:nvPr>
        </p:nvSpPr>
        <p:spPr/>
        <p:txBody>
          <a:bodyPr/>
          <a:lstStyle/>
          <a:p>
            <a:r>
              <a:rPr lang="en-US" dirty="0"/>
              <a:t>8.4.4 Folding Lists</a:t>
            </a:r>
          </a:p>
        </p:txBody>
      </p:sp>
      <p:sp>
        <p:nvSpPr>
          <p:cNvPr id="209" name="Google Shape;209;p34"/>
          <p:cNvSpPr txBox="1">
            <a:spLocks noGrp="1"/>
          </p:cNvSpPr>
          <p:nvPr>
            <p:ph idx="1"/>
          </p:nvPr>
        </p:nvSpPr>
        <p:spPr>
          <a:xfrm>
            <a:off x="925830" y="1490871"/>
            <a:ext cx="10287000" cy="3470236"/>
          </a:xfrm>
        </p:spPr>
        <p:txBody>
          <a:bodyPr spcFirstLastPara="1" vert="horz" wrap="square" lIns="121900" tIns="121900" rIns="121900" bIns="121900" rtlCol="0" anchor="t" anchorCtr="0">
            <a:noAutofit/>
          </a:bodyPr>
          <a:lstStyle/>
          <a:p>
            <a:r>
              <a:rPr lang="en-US" dirty="0"/>
              <a:t>The built-in ML and Haskell functions </a:t>
            </a:r>
            <a:r>
              <a:rPr lang="en-US" dirty="0" err="1">
                <a:latin typeface="Courier New" panose="02070309020205020404" pitchFamily="49" charset="0"/>
                <a:cs typeface="Courier New" panose="02070309020205020404" pitchFamily="49" charset="0"/>
              </a:rPr>
              <a:t>foldl</a:t>
            </a:r>
            <a:r>
              <a:rPr lang="en-US" dirty="0"/>
              <a:t> (“fold left”) and </a:t>
            </a:r>
            <a:r>
              <a:rPr lang="en-US" dirty="0" err="1">
                <a:latin typeface="Courier New" panose="02070309020205020404" pitchFamily="49" charset="0"/>
                <a:cs typeface="Courier New" panose="02070309020205020404" pitchFamily="49" charset="0"/>
              </a:rPr>
              <a:t>foldr</a:t>
            </a:r>
            <a:r>
              <a:rPr lang="en-US" dirty="0"/>
              <a:t> (“fold right”), like </a:t>
            </a:r>
            <a:r>
              <a:rPr lang="en-US" dirty="0">
                <a:latin typeface="Courier New" panose="02070309020205020404" pitchFamily="49" charset="0"/>
                <a:cs typeface="Courier New" panose="02070309020205020404" pitchFamily="49" charset="0"/>
              </a:rPr>
              <a:t>map</a:t>
            </a:r>
            <a:r>
              <a:rPr lang="en-US" dirty="0"/>
              <a:t>, capture a common pattern of recursion.</a:t>
            </a:r>
          </a:p>
          <a:p>
            <a:r>
              <a:rPr lang="en-US" dirty="0"/>
              <a:t>These list folding functions are helpful for defining a variety of functions.</a:t>
            </a:r>
          </a:p>
          <a:p>
            <a:r>
              <a:rPr lang="en-US" dirty="0"/>
              <a:t>The functions </a:t>
            </a:r>
            <a:r>
              <a:rPr lang="en-US" dirty="0" err="1">
                <a:latin typeface="Courier New" panose="02070309020205020404" pitchFamily="49" charset="0"/>
                <a:cs typeface="Courier New" panose="02070309020205020404" pitchFamily="49" charset="0"/>
              </a:rPr>
              <a:t>foldl</a:t>
            </a:r>
            <a:r>
              <a:rPr lang="en-US" dirty="0"/>
              <a:t> and </a:t>
            </a:r>
            <a:r>
              <a:rPr lang="en-US" dirty="0" err="1">
                <a:latin typeface="Courier New" panose="02070309020205020404" pitchFamily="49" charset="0"/>
                <a:cs typeface="Courier New" panose="02070309020205020404" pitchFamily="49" charset="0"/>
              </a:rPr>
              <a:t>foldr</a:t>
            </a:r>
            <a:r>
              <a:rPr lang="en-US" dirty="0"/>
              <a:t> both accept only</a:t>
            </a:r>
          </a:p>
          <a:p>
            <a:pPr lvl="1"/>
            <a:r>
              <a:rPr lang="en-US" dirty="0"/>
              <a:t>a prefix binary function (sometimes called the folding function or the combining function),</a:t>
            </a:r>
          </a:p>
          <a:p>
            <a:pPr lvl="1"/>
            <a:r>
              <a:rPr lang="en-US" dirty="0"/>
              <a:t>a base value (i.e., the base of the recursion), and</a:t>
            </a:r>
          </a:p>
          <a:p>
            <a:pPr lvl="1"/>
            <a:r>
              <a:rPr lang="en-US" dirty="0"/>
              <a:t>a list, in that order:</a:t>
            </a:r>
          </a:p>
          <a:p>
            <a:endParaRPr lang="en-US" dirty="0"/>
          </a:p>
        </p:txBody>
      </p:sp>
      <p:pic>
        <p:nvPicPr>
          <p:cNvPr id="18434" name="Picture 2" descr="The code lines are as follows. Line 1. Prelude, right angle bracket, colon type fold l. Line 2. fold l colon, colon, left parenthesis, a minus greater than b minus greater than a, right parenthesis, minus greater than a minus greater than, left square bracket, b, right square bracket, minus greater than a. Line 3. Prelude, right angle bracket, colon type fold r. Line 4. fold r colon, colon, left parenthesis, a minus greater than b minus greater than b, right parenthesis, minus greater than b minus greater than, left square bracket, a, right square bracket, minus greater than b." title="A set of four code lines in Haskell with the functions fold 1 and fold 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5894" y="4658360"/>
            <a:ext cx="6139546" cy="1148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67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6" name="Title 5">
            <a:extLst>
              <a:ext uri="{FF2B5EF4-FFF2-40B4-BE49-F238E27FC236}">
                <a16:creationId xmlns:a16="http://schemas.microsoft.com/office/drawing/2014/main" id="{E218610E-0FB0-D04D-A7DC-8AFCF569B0F7}"/>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foldr</a:t>
            </a:r>
            <a:r>
              <a:rPr lang="en-US" dirty="0"/>
              <a:t> in Haskell</a:t>
            </a:r>
          </a:p>
        </p:txBody>
      </p:sp>
      <p:sp>
        <p:nvSpPr>
          <p:cNvPr id="209" name="Google Shape;209;p34"/>
          <p:cNvSpPr txBox="1">
            <a:spLocks noGrp="1"/>
          </p:cNvSpPr>
          <p:nvPr>
            <p:ph idx="1"/>
          </p:nvPr>
        </p:nvSpPr>
        <p:spPr>
          <a:xfrm>
            <a:off x="925513" y="1490663"/>
            <a:ext cx="10287000" cy="1453705"/>
          </a:xfrm>
        </p:spPr>
        <p:txBody>
          <a:bodyPr spcFirstLastPara="1" vert="horz" wrap="square" lIns="121900" tIns="121900" rIns="121900" bIns="121900" rtlCol="0" anchor="t" anchorCtr="0">
            <a:noAutofit/>
          </a:bodyPr>
          <a:lstStyle/>
          <a:p>
            <a:pPr marL="0" indent="0">
              <a:buNone/>
            </a:pPr>
            <a:r>
              <a:rPr lang="en-US" dirty="0"/>
              <a:t>The function </a:t>
            </a:r>
            <a:r>
              <a:rPr lang="en-US" dirty="0" err="1">
                <a:latin typeface="Courier New" panose="02070309020205020404" pitchFamily="49" charset="0"/>
                <a:cs typeface="Courier New" panose="02070309020205020404" pitchFamily="49" charset="0"/>
              </a:rPr>
              <a:t>foldr</a:t>
            </a:r>
            <a:r>
              <a:rPr lang="en-US" dirty="0"/>
              <a:t> folds a function, given an initial value, across a list from right to left:</a:t>
            </a:r>
          </a:p>
          <a:p>
            <a:pPr marL="0" indent="0" algn="ctr">
              <a:buNone/>
            </a:pPr>
            <a:endParaRPr lang="en-US" dirty="0"/>
          </a:p>
          <a:p>
            <a:pPr marL="0" indent="0">
              <a:buNone/>
            </a:pPr>
            <a:r>
              <a:rPr lang="en-US" dirty="0"/>
              <a:t>where ⊕ is a symbol representing an operator.</a:t>
            </a:r>
          </a:p>
          <a:p>
            <a:pPr marL="0" indent="0" algn="ctr">
              <a:buNone/>
            </a:pPr>
            <a:endParaRPr lang="en-US" i="1" dirty="0"/>
          </a:p>
        </p:txBody>
      </p:sp>
      <p:pic>
        <p:nvPicPr>
          <p:cNvPr id="19458" name="Picture 2" descr="An expression: fold r, symbol of an operator, v, left bracket, e subscript 0 comma, e subscript 1 comma, ellipsis e subscript n, right bracket equals e subscript 0, symbol of an operator, left parenthesis, e subscript 1, symbol of an operator, left parenthesis, ellipsis, left parenthesis, e subscript n minus 1, symbol of an operator, left parenthesis, e subscript n, symbol of an operator, v, right parenthesis, right parenthesis, ellipsis, right parenthesis, right parenthe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2649536"/>
            <a:ext cx="8573364" cy="30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15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6E84F-71BA-6B4A-B4D4-72A121D7C3FC}"/>
              </a:ext>
            </a:extLst>
          </p:cNvPr>
          <p:cNvSpPr>
            <a:spLocks noGrp="1"/>
          </p:cNvSpPr>
          <p:nvPr>
            <p:ph type="title"/>
          </p:nvPr>
        </p:nvSpPr>
        <p:spPr/>
        <p:txBody>
          <a:bodyPr>
            <a:normAutofit/>
          </a:bodyPr>
          <a:lstStyle/>
          <a:p>
            <a:r>
              <a:rPr lang="en-US" dirty="0"/>
              <a:t>Figure 8.1 </a:t>
            </a:r>
            <a:r>
              <a:rPr lang="en-US" dirty="0" err="1">
                <a:latin typeface="Courier New" panose="02070309020205020404" pitchFamily="49" charset="0"/>
                <a:cs typeface="Courier New" panose="02070309020205020404" pitchFamily="49" charset="0"/>
              </a:rPr>
              <a:t>foldr</a:t>
            </a:r>
            <a:r>
              <a:rPr lang="en-US" dirty="0"/>
              <a:t> Using the Right-associative : cons Operator</a:t>
            </a:r>
          </a:p>
        </p:txBody>
      </p:sp>
      <p:pic>
        <p:nvPicPr>
          <p:cNvPr id="5122" name="Picture 2" descr="fold r f b, left bracket, 1 comma, 2 comma, 3 comma, 4 comma, right bracket. There are two tree diagrams. In the first diagram, a colon is split into 1 and colon. This colon is split into 2 and colon. This colon is in turn split into 3 and colon. This colon is further split into 4 and left and right brackets. In the second diagram, f is split into 1 and f. This f is split into 2 and f. This f is in turn split into 3 and f. This f is further split into 4 and b.&#10;" title="An illustration of fold r using the right associative operato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141" y="1476555"/>
            <a:ext cx="7971659" cy="4358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27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8D9A-08E7-6F4D-9184-905F5BEDE0F7}"/>
              </a:ext>
            </a:extLst>
          </p:cNvPr>
          <p:cNvSpPr>
            <a:spLocks noGrp="1"/>
          </p:cNvSpPr>
          <p:nvPr>
            <p:ph type="title"/>
          </p:nvPr>
        </p:nvSpPr>
        <p:spPr/>
        <p:txBody>
          <a:bodyPr/>
          <a:lstStyle/>
          <a:p>
            <a:r>
              <a:rPr lang="en-US" dirty="0"/>
              <a:t>1.2 Chapter Objectives</a:t>
            </a:r>
          </a:p>
        </p:txBody>
      </p:sp>
      <p:sp>
        <p:nvSpPr>
          <p:cNvPr id="3" name="Content Placeholder 2">
            <a:extLst>
              <a:ext uri="{FF2B5EF4-FFF2-40B4-BE49-F238E27FC236}">
                <a16:creationId xmlns:a16="http://schemas.microsoft.com/office/drawing/2014/main" id="{AA8AFC0A-C6DE-394F-83CF-644C2E96B634}"/>
              </a:ext>
            </a:extLst>
          </p:cNvPr>
          <p:cNvSpPr>
            <a:spLocks noGrp="1"/>
          </p:cNvSpPr>
          <p:nvPr>
            <p:ph idx="1"/>
          </p:nvPr>
        </p:nvSpPr>
        <p:spPr/>
        <p:txBody>
          <a:bodyPr>
            <a:normAutofit/>
          </a:bodyPr>
          <a:lstStyle/>
          <a:p>
            <a:r>
              <a:rPr lang="en-US" dirty="0">
                <a:solidFill>
                  <a:schemeClr val="tx1"/>
                </a:solidFill>
              </a:rPr>
              <a:t>Explore the programming language concepts of </a:t>
            </a:r>
            <a:r>
              <a:rPr lang="en-US" i="1" dirty="0">
                <a:solidFill>
                  <a:schemeClr val="tx1"/>
                </a:solidFill>
              </a:rPr>
              <a:t>partial function application </a:t>
            </a:r>
            <a:r>
              <a:rPr lang="en-US" dirty="0">
                <a:solidFill>
                  <a:schemeClr val="tx1"/>
                </a:solidFill>
              </a:rPr>
              <a:t>and </a:t>
            </a:r>
            <a:r>
              <a:rPr lang="en-US" i="1" dirty="0">
                <a:solidFill>
                  <a:schemeClr val="tx1"/>
                </a:solidFill>
              </a:rPr>
              <a:t>currying</a:t>
            </a:r>
            <a:r>
              <a:rPr lang="en-US" dirty="0">
                <a:solidFill>
                  <a:schemeClr val="tx1"/>
                </a:solidFill>
              </a:rPr>
              <a:t>.</a:t>
            </a:r>
          </a:p>
          <a:p>
            <a:r>
              <a:rPr lang="en-US" dirty="0">
                <a:solidFill>
                  <a:schemeClr val="tx1"/>
                </a:solidFill>
              </a:rPr>
              <a:t>Describe </a:t>
            </a:r>
            <a:r>
              <a:rPr lang="en-US" i="1" dirty="0">
                <a:solidFill>
                  <a:schemeClr val="tx1"/>
                </a:solidFill>
              </a:rPr>
              <a:t>higher-order functions </a:t>
            </a:r>
            <a:r>
              <a:rPr lang="en-US" dirty="0">
                <a:solidFill>
                  <a:schemeClr val="tx1"/>
                </a:solidFill>
              </a:rPr>
              <a:t>and their relationships to curried functions, which together support the development of well-designed, concise, elegant, and reusable software.</a:t>
            </a:r>
          </a:p>
          <a:p>
            <a:endParaRPr lang="en-US" dirty="0"/>
          </a:p>
        </p:txBody>
      </p:sp>
    </p:spTree>
    <p:extLst>
      <p:ext uri="{BB962C8B-B14F-4D97-AF65-F5344CB8AC3E}">
        <p14:creationId xmlns:p14="http://schemas.microsoft.com/office/powerpoint/2010/main" val="152897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6" name="Title 5">
            <a:extLst>
              <a:ext uri="{FF2B5EF4-FFF2-40B4-BE49-F238E27FC236}">
                <a16:creationId xmlns:a16="http://schemas.microsoft.com/office/drawing/2014/main" id="{E218610E-0FB0-D04D-A7DC-8AFCF569B0F7}"/>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foldl</a:t>
            </a:r>
            <a:r>
              <a:rPr lang="en-US" dirty="0"/>
              <a:t> in Haskell</a:t>
            </a:r>
          </a:p>
        </p:txBody>
      </p:sp>
      <p:sp>
        <p:nvSpPr>
          <p:cNvPr id="209" name="Google Shape;209;p34"/>
          <p:cNvSpPr txBox="1">
            <a:spLocks noGrp="1"/>
          </p:cNvSpPr>
          <p:nvPr>
            <p:ph idx="1"/>
          </p:nvPr>
        </p:nvSpPr>
        <p:spPr>
          <a:xfrm>
            <a:off x="925513" y="1490663"/>
            <a:ext cx="10287000" cy="1453705"/>
          </a:xfrm>
        </p:spPr>
        <p:txBody>
          <a:bodyPr spcFirstLastPara="1" vert="horz" wrap="square" lIns="121900" tIns="121900" rIns="121900" bIns="121900" rtlCol="0" anchor="t" anchorCtr="0">
            <a:noAutofit/>
          </a:bodyPr>
          <a:lstStyle/>
          <a:p>
            <a:pPr marL="0" indent="0">
              <a:buNone/>
            </a:pPr>
            <a:r>
              <a:rPr lang="en-US" dirty="0"/>
              <a:t>The function </a:t>
            </a:r>
            <a:r>
              <a:rPr lang="en-US" dirty="0" err="1">
                <a:latin typeface="Courier New" panose="02070309020205020404" pitchFamily="49" charset="0"/>
                <a:cs typeface="Courier New" panose="02070309020205020404" pitchFamily="49" charset="0"/>
              </a:rPr>
              <a:t>foldl</a:t>
            </a:r>
            <a:r>
              <a:rPr lang="en-US" dirty="0"/>
              <a:t> folds a function, given an initial value, across a list from left to right:</a:t>
            </a:r>
          </a:p>
          <a:p>
            <a:pPr marL="0" indent="0" algn="ctr">
              <a:buNone/>
            </a:pPr>
            <a:endParaRPr lang="en-US" dirty="0"/>
          </a:p>
          <a:p>
            <a:pPr marL="0" indent="0">
              <a:buNone/>
            </a:pPr>
            <a:r>
              <a:rPr lang="en-US" dirty="0"/>
              <a:t>where ⊕ is a symbol representing an operator. Notice that the initial value v appears on the left-hand side of the operator with </a:t>
            </a:r>
            <a:r>
              <a:rPr lang="en-US" dirty="0" err="1">
                <a:latin typeface="Courier New" panose="02070309020205020404" pitchFamily="49" charset="0"/>
                <a:cs typeface="Courier New" panose="02070309020205020404" pitchFamily="49" charset="0"/>
              </a:rPr>
              <a:t>foldl</a:t>
            </a:r>
            <a:r>
              <a:rPr lang="en-US" dirty="0"/>
              <a:t> and on the right-hand side with </a:t>
            </a:r>
            <a:r>
              <a:rPr lang="en-US" dirty="0" err="1">
                <a:latin typeface="Courier New" panose="02070309020205020404" pitchFamily="49" charset="0"/>
                <a:cs typeface="Courier New" panose="02070309020205020404" pitchFamily="49" charset="0"/>
              </a:rPr>
              <a:t>foldr</a:t>
            </a:r>
            <a:r>
              <a:rPr lang="en-US" dirty="0"/>
              <a:t>.</a:t>
            </a:r>
          </a:p>
          <a:p>
            <a:pPr marL="0" indent="0">
              <a:buNone/>
            </a:pPr>
            <a:endParaRPr lang="en-US" dirty="0"/>
          </a:p>
          <a:p>
            <a:pPr marL="0" indent="0" algn="ctr">
              <a:buNone/>
            </a:pPr>
            <a:endParaRPr lang="en-US" i="1" dirty="0"/>
          </a:p>
        </p:txBody>
      </p:sp>
      <p:pic>
        <p:nvPicPr>
          <p:cNvPr id="20482" name="Picture 2" descr="An expression: fold l, symbol of an operator, v, left bracket, e subscript 0 comma, e subscript 1 comma, ellipsis e subscript n, right bracket, equals left parenthesis, left parenthesis, ellipsis, left parenthesis, left parenthesis, v, symbol of an operator, e subscript 0, right parenthesis, symbol of an operator, e subscript 1, right parenthesis, ellipsis, right parenthesis, symbol of an operator, e subscript n minus 1, right parenthesis, symbol of an operator, e subscript 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1030" y="2635884"/>
            <a:ext cx="8442223" cy="30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33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6E84F-71BA-6B4A-B4D4-72A121D7C3FC}"/>
              </a:ext>
            </a:extLst>
          </p:cNvPr>
          <p:cNvSpPr>
            <a:spLocks noGrp="1"/>
          </p:cNvSpPr>
          <p:nvPr>
            <p:ph type="title"/>
          </p:nvPr>
        </p:nvSpPr>
        <p:spPr/>
        <p:txBody>
          <a:bodyPr>
            <a:normAutofit/>
          </a:bodyPr>
          <a:lstStyle/>
          <a:p>
            <a:r>
              <a:rPr lang="en-US" dirty="0"/>
              <a:t>Figure 8.2 </a:t>
            </a:r>
            <a:r>
              <a:rPr lang="en-US" dirty="0" err="1">
                <a:latin typeface="Courier New" panose="02070309020205020404" pitchFamily="49" charset="0"/>
                <a:cs typeface="Courier New" panose="02070309020205020404" pitchFamily="49" charset="0"/>
              </a:rPr>
              <a:t>foldl</a:t>
            </a:r>
            <a:r>
              <a:rPr lang="en-US" dirty="0"/>
              <a:t> in Haskell (left) Vis-à-Vis </a:t>
            </a:r>
            <a:r>
              <a:rPr lang="en-US" dirty="0" err="1">
                <a:latin typeface="Courier New" panose="02070309020205020404" pitchFamily="49" charset="0"/>
                <a:cs typeface="Courier New" panose="02070309020205020404" pitchFamily="49" charset="0"/>
              </a:rPr>
              <a:t>foldl</a:t>
            </a:r>
            <a:r>
              <a:rPr lang="en-US" dirty="0"/>
              <a:t> in ML (right)</a:t>
            </a:r>
          </a:p>
        </p:txBody>
      </p:sp>
      <p:pic>
        <p:nvPicPr>
          <p:cNvPr id="6146" name="Picture 2" descr="fold l f b, left bracket, 1 comma, 2 comma, 3 comma, 4 comma, right bracket. There are two tree diagrams. In both diagrams, f is split into 4 and f. This f is split into 4 and f. This f is in turn split into 2 and f. This f is further split into 1 and b. In the first diagram, the fs are lined along the left side. In the second diagram, the fs are lined along the right side.&#10;" title="An illustration of fold l in Haskell and M 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128" y="1531462"/>
            <a:ext cx="7668089" cy="442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55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6" name="Title 5">
            <a:extLst>
              <a:ext uri="{FF2B5EF4-FFF2-40B4-BE49-F238E27FC236}">
                <a16:creationId xmlns:a16="http://schemas.microsoft.com/office/drawing/2014/main" id="{E218610E-0FB0-D04D-A7DC-8AFCF569B0F7}"/>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foldr</a:t>
            </a:r>
            <a:r>
              <a:rPr lang="en-US" dirty="0"/>
              <a:t> in ML</a:t>
            </a:r>
          </a:p>
        </p:txBody>
      </p:sp>
      <p:sp>
        <p:nvSpPr>
          <p:cNvPr id="209" name="Google Shape;209;p34"/>
          <p:cNvSpPr txBox="1">
            <a:spLocks noGrp="1"/>
          </p:cNvSpPr>
          <p:nvPr>
            <p:ph idx="1"/>
          </p:nvPr>
        </p:nvSpPr>
        <p:spPr>
          <a:xfrm>
            <a:off x="925513" y="1490663"/>
            <a:ext cx="10287000" cy="1002089"/>
          </a:xfrm>
        </p:spPr>
        <p:txBody>
          <a:bodyPr spcFirstLastPara="1" vert="horz" wrap="square" lIns="121900" tIns="121900" rIns="121900" bIns="121900" rtlCol="0" anchor="t" anchorCtr="0">
            <a:noAutofit/>
          </a:bodyPr>
          <a:lstStyle/>
          <a:p>
            <a:r>
              <a:rPr lang="en-US" dirty="0"/>
              <a:t>The types of </a:t>
            </a:r>
            <a:r>
              <a:rPr lang="en-US" dirty="0" err="1">
                <a:latin typeface="Courier New" panose="02070309020205020404" pitchFamily="49" charset="0"/>
                <a:cs typeface="Courier New" panose="02070309020205020404" pitchFamily="49" charset="0"/>
              </a:rPr>
              <a:t>foldr</a:t>
            </a:r>
            <a:r>
              <a:rPr lang="en-US" dirty="0"/>
              <a:t> in ML and Haskell are the same.</a:t>
            </a:r>
          </a:p>
        </p:txBody>
      </p:sp>
      <p:pic>
        <p:nvPicPr>
          <p:cNvPr id="21506" name="Picture 2" descr="The code lines are as follows. Line 1. Minus fold r, semicolon. Line 2. v a l it equals f n colon, left parenthesis, prime a asterisk, prime b minus greater than prime b, right parenthesis, minus greater than prime b minus greater than prime a list minus greater than prime b. Line 3. Prelude, right angle bracket, colon type fold r. Line 4. fold r colon, colon, left parenthesis, a minus greater than b minus greater than b, right parenthesis, minus greater than b minus greater than, left square bracket, a, right square bracket, minus greater than b." title="A set of four code lines with the function fold 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878" y="2318384"/>
            <a:ext cx="6743098" cy="117919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09;p34">
            <a:extLst>
              <a:ext uri="{FF2B5EF4-FFF2-40B4-BE49-F238E27FC236}">
                <a16:creationId xmlns:a16="http://schemas.microsoft.com/office/drawing/2014/main" id="{49570238-EEC5-A545-BC23-0A55BB1C7700}"/>
              </a:ext>
            </a:extLst>
          </p:cNvPr>
          <p:cNvSpPr txBox="1">
            <a:spLocks/>
          </p:cNvSpPr>
          <p:nvPr/>
        </p:nvSpPr>
        <p:spPr>
          <a:xfrm>
            <a:off x="925512" y="3363160"/>
            <a:ext cx="10287000" cy="1002089"/>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dirty="0" err="1">
                <a:latin typeface="Courier New" panose="02070309020205020404" pitchFamily="49" charset="0"/>
                <a:cs typeface="Courier New" panose="02070309020205020404" pitchFamily="49" charset="0"/>
              </a:rPr>
              <a:t>foldr</a:t>
            </a:r>
            <a:r>
              <a:rPr lang="en-US" dirty="0"/>
              <a:t> has the same semantics in ML and Haskell.</a:t>
            </a:r>
          </a:p>
        </p:txBody>
      </p:sp>
      <p:pic>
        <p:nvPicPr>
          <p:cNvPr id="21507" name="Picture 3" descr="The code lines are as follows. Line 1. Minus fold r, left parenthesis, o p minus, right parenthesis, 0, left square bracket, 1 comma 2 comma 3 comma 4, right square bracket, semicolon, left parenthesis, asterisk, 1 minus, left parenthesis, 2 minus, left parenthesis, 3 minus, left parenthesis, 4 minus 0, right parenthesis, right parenthesis, right parenthesis, asterisk, right parenthesis. Line 2. v a l it equals tilde 2 colon i n t. Line 3. Prelude, right angle bracket, fold r, left parenthesis, minus, right parenthesis, 0, left square bracket, 1 comma 2 comma 3 comma 4, right square bracket, dash dash 1 minus, left parenthesis, 2 minus, left parenthesis, 3 minus, left parenthesis, 4 minus 0, right parenthesis, right parenthesis, right parenthesis. Line 4. Minus 2." title="A set of four code lines in M L with the function fold 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1877" y="4343659"/>
            <a:ext cx="6568673" cy="1211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585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6" name="Title 5">
            <a:extLst>
              <a:ext uri="{FF2B5EF4-FFF2-40B4-BE49-F238E27FC236}">
                <a16:creationId xmlns:a16="http://schemas.microsoft.com/office/drawing/2014/main" id="{E218610E-0FB0-D04D-A7DC-8AFCF569B0F7}"/>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foldl</a:t>
            </a:r>
            <a:r>
              <a:rPr lang="en-US" dirty="0"/>
              <a:t> in ML</a:t>
            </a:r>
          </a:p>
        </p:txBody>
      </p:sp>
      <p:sp>
        <p:nvSpPr>
          <p:cNvPr id="209" name="Google Shape;209;p34"/>
          <p:cNvSpPr txBox="1">
            <a:spLocks noGrp="1"/>
          </p:cNvSpPr>
          <p:nvPr>
            <p:ph idx="1"/>
          </p:nvPr>
        </p:nvSpPr>
        <p:spPr>
          <a:xfrm>
            <a:off x="854178" y="1123122"/>
            <a:ext cx="10287000" cy="931524"/>
          </a:xfrm>
        </p:spPr>
        <p:txBody>
          <a:bodyPr spcFirstLastPara="1" vert="horz" wrap="square" lIns="121900" tIns="121900" rIns="121900" bIns="121900" rtlCol="0" anchor="t" anchorCtr="0">
            <a:noAutofit/>
          </a:bodyPr>
          <a:lstStyle/>
          <a:p>
            <a:r>
              <a:rPr lang="en-US" dirty="0"/>
              <a:t>The types of </a:t>
            </a:r>
            <a:r>
              <a:rPr lang="en-US" dirty="0" err="1">
                <a:latin typeface="Courier New" panose="02070309020205020404" pitchFamily="49" charset="0"/>
                <a:cs typeface="Courier New" panose="02070309020205020404" pitchFamily="49" charset="0"/>
              </a:rPr>
              <a:t>foldl</a:t>
            </a:r>
            <a:r>
              <a:rPr lang="en-US" dirty="0"/>
              <a:t> in ML and Haskell differ:</a:t>
            </a:r>
          </a:p>
          <a:p>
            <a:pPr marL="0" indent="0">
              <a:buNone/>
            </a:pPr>
            <a:endParaRPr lang="en-US" dirty="0"/>
          </a:p>
          <a:p>
            <a:pPr marL="0" indent="0" algn="ctr">
              <a:buNone/>
            </a:pPr>
            <a:endParaRPr lang="en-US" i="1" dirty="0"/>
          </a:p>
        </p:txBody>
      </p:sp>
      <p:pic>
        <p:nvPicPr>
          <p:cNvPr id="22532" name="Picture 4" descr="The code lines are as follows. Line 1. Minus fold l, semicolon. Line 2. v a l it equals f n colon, left parenthesis, prime a asterisk, prime b minus greater than prime b, right parenthesis, minus greater than prime b minus greater than prime a list minus greater than prime b. Line 3. Prelude, right angle bracket, colon type fold l. Line 4. fold l colon, colon, left parenthesis, a minus greater than b minus greater than a, right parenthesis, minus greater than a minus greater than, left square bracket, b, right square bracket, minus greater than a." title="A set of four code lines in M L and Haskell with the function fold 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4758" y="1895474"/>
            <a:ext cx="4847623" cy="84772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09;p34">
            <a:extLst>
              <a:ext uri="{FF2B5EF4-FFF2-40B4-BE49-F238E27FC236}">
                <a16:creationId xmlns:a16="http://schemas.microsoft.com/office/drawing/2014/main" id="{29591EEE-D1EA-B04E-88B6-1FF0D85FF622}"/>
              </a:ext>
            </a:extLst>
          </p:cNvPr>
          <p:cNvSpPr txBox="1">
            <a:spLocks/>
          </p:cNvSpPr>
          <p:nvPr/>
        </p:nvSpPr>
        <p:spPr>
          <a:xfrm>
            <a:off x="854178" y="2591775"/>
            <a:ext cx="10287000" cy="260830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dirty="0" err="1">
                <a:latin typeface="Courier New" panose="02070309020205020404" pitchFamily="49" charset="0"/>
                <a:cs typeface="Courier New" panose="02070309020205020404" pitchFamily="49" charset="0"/>
              </a:rPr>
              <a:t>foldl</a:t>
            </a:r>
            <a:r>
              <a:rPr lang="en-US" dirty="0"/>
              <a:t> has different semantics in ML and Haskell.</a:t>
            </a:r>
          </a:p>
          <a:p>
            <a:r>
              <a:rPr lang="en-US" dirty="0"/>
              <a:t>In ML, the function </a:t>
            </a:r>
            <a:r>
              <a:rPr lang="en-US" dirty="0" err="1">
                <a:latin typeface="Courier New" panose="02070309020205020404" pitchFamily="49" charset="0"/>
                <a:cs typeface="Courier New" panose="02070309020205020404" pitchFamily="49" charset="0"/>
              </a:rPr>
              <a:t>foldl</a:t>
            </a:r>
            <a:r>
              <a:rPr lang="en-US" dirty="0"/>
              <a:t> is computed as follows:</a:t>
            </a:r>
          </a:p>
          <a:p>
            <a:pPr marL="0" indent="0" algn="ctr">
              <a:buNone/>
            </a:pPr>
            <a:endParaRPr lang="en-US" dirty="0"/>
          </a:p>
          <a:p>
            <a:r>
              <a:rPr lang="en-US" dirty="0"/>
              <a:t>Unlike in Haskell, </a:t>
            </a:r>
            <a:r>
              <a:rPr lang="en-US" dirty="0" err="1">
                <a:latin typeface="Courier New" panose="02070309020205020404" pitchFamily="49" charset="0"/>
                <a:cs typeface="Courier New" panose="02070309020205020404" pitchFamily="49" charset="0"/>
              </a:rPr>
              <a:t>foldl</a:t>
            </a:r>
            <a:r>
              <a:rPr lang="en-US" dirty="0"/>
              <a:t> in ML is the same as </a:t>
            </a:r>
            <a:r>
              <a:rPr lang="en-US" dirty="0" err="1">
                <a:latin typeface="Courier New" panose="02070309020205020404" pitchFamily="49" charset="0"/>
                <a:cs typeface="Courier New" panose="02070309020205020404" pitchFamily="49" charset="0"/>
              </a:rPr>
              <a:t>foldr</a:t>
            </a:r>
            <a:r>
              <a:rPr lang="en-US" dirty="0"/>
              <a:t> in ML (or Haskell) with a reversed list:</a:t>
            </a:r>
          </a:p>
          <a:p>
            <a:endParaRPr lang="en-US" dirty="0"/>
          </a:p>
          <a:p>
            <a:pPr marL="0" indent="0" algn="ctr">
              <a:buFont typeface="Wingdings" panose="05000000000000000000" pitchFamily="2" charset="2"/>
              <a:buNone/>
            </a:pPr>
            <a:endParaRPr lang="en-US" i="1" dirty="0"/>
          </a:p>
        </p:txBody>
      </p:sp>
      <p:pic>
        <p:nvPicPr>
          <p:cNvPr id="22533" name="Picture 5" descr="An expression: fold l, symbol of an operator, v, left bracket, x subscript 0 comma, x subscript 1 comma, ellipsis, x subscript n, right bracket, equals x subscript n, symbol of an operator, left parenthesis, x subscript n minus 1, symbol of an operator, left parenthesis, ellipsis, symbol of an operator, left parenthesis, x subscript 1, symbol of an operator, left parenthesis, x subscript 0, symbol of an operator, v, right parenthesis, right parenthesis, ellipsis, right parenthesis, right parenthes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4758" y="4015739"/>
            <a:ext cx="7072367" cy="247651"/>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The code lines are as follows. Line 1. Minus fold l, left parenthesis, o p minus, right parenthesis, 0, left square bracket, 1 comma 2 comma 3 comma 4, right square bracket, semicolon, left parenthesis, asterisk, 4 minus, left parenthesis, 3 minus, left parenthesis, 2 minus, left parenthesis, 1 minus 0, right parenthesis, right parenthesis, right parenthesis, asterisk, right parenthesis. Line 2. v a l it equals 2 colon i n t. Line 3. Minus fold r, left parenthesis, o p minus, right parenthesis, 0, left square bracket, 4 comma 3 comma 2 comma 1, right square bracket, semicolon, left parenthesis, asterisk, 4 minus left parenthesis, 3 minus, left parenthesis, 2 minus, left parenthesis, 1 minus, 0, right parenthesis, right parenthesis, right parenthesis, asterisk, right parenthesis. Line 4. v a l it equals 2 colon i n t." title="A set of four code lines in M L with the functions fold l and fold 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4758" y="5200082"/>
            <a:ext cx="4842926" cy="697798"/>
          </a:xfrm>
          <a:prstGeom prst="rect">
            <a:avLst/>
          </a:prstGeom>
          <a:noFill/>
          <a:extLst>
            <a:ext uri="{909E8E84-426E-40DD-AFC4-6F175D3DCCD1}">
              <a14:hiddenFill xmlns:a14="http://schemas.microsoft.com/office/drawing/2010/main">
                <a:solidFill>
                  <a:srgbClr val="FFFFFF"/>
                </a:solidFill>
              </a14:hiddenFill>
            </a:ext>
          </a:extLst>
        </p:spPr>
      </p:pic>
      <p:pic>
        <p:nvPicPr>
          <p:cNvPr id="22535" name="Picture 7" descr="The code lines are as follows. Line 5. Prelude, right angle bracket, fold r, left parenthesis, minus, right parenthesis, 0, left square bracket, 4 comma 3 comma 2 comma 1, right square bracket, dash dash 4 minus, left parenthesis, 3 minus, left parenthesis, 2, minus, left parenthesis, 1 minus 0, right parenthesis, right parenthesis, right parenthesis. Line 6. 2." title="Continuation of the code in M L with the functions fold l and fold 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4758" y="6137593"/>
            <a:ext cx="4747106" cy="331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28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 name="Title 1">
            <a:extLst>
              <a:ext uri="{FF2B5EF4-FFF2-40B4-BE49-F238E27FC236}">
                <a16:creationId xmlns:a16="http://schemas.microsoft.com/office/drawing/2014/main" id="{B126DA88-7EEB-984E-A2BA-038A5DAE5698}"/>
              </a:ext>
            </a:extLst>
          </p:cNvPr>
          <p:cNvSpPr>
            <a:spLocks noGrp="1"/>
          </p:cNvSpPr>
          <p:nvPr>
            <p:ph type="title"/>
          </p:nvPr>
        </p:nvSpPr>
        <p:spPr/>
        <p:txBody>
          <a:bodyPr/>
          <a:lstStyle/>
          <a:p>
            <a:r>
              <a:rPr lang="en-US" dirty="0"/>
              <a:t>8.4.5 Crafting Cleverly Conceived Functions with Curried HOFs</a:t>
            </a:r>
          </a:p>
        </p:txBody>
      </p:sp>
      <p:sp>
        <p:nvSpPr>
          <p:cNvPr id="216" name="Google Shape;216;p35"/>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US" dirty="0"/>
              <a:t>Curried HOFs are powerful programming abstractions that support the definition of functions succinctly.</a:t>
            </a:r>
          </a:p>
          <a:p>
            <a:r>
              <a:rPr lang="en-US" dirty="0"/>
              <a:t>We demonstrate the construction of the following three functions using curried HOFs:</a:t>
            </a:r>
          </a:p>
          <a:p>
            <a:pPr lvl="1"/>
            <a:r>
              <a:rPr lang="en-US" dirty="0">
                <a:solidFill>
                  <a:schemeClr val="tx1"/>
                </a:solidFill>
                <a:latin typeface="Courier New" panose="02070309020205020404" pitchFamily="49" charset="0"/>
                <a:cs typeface="Courier New" panose="02070309020205020404" pitchFamily="49" charset="0"/>
              </a:rPr>
              <a:t>implode</a:t>
            </a:r>
            <a:r>
              <a:rPr lang="en-US" dirty="0">
                <a:solidFill>
                  <a:schemeClr val="tx1"/>
                </a:solidFill>
              </a:rPr>
              <a:t>: a list-to-string conversion function (online Appendix B)</a:t>
            </a:r>
          </a:p>
          <a:p>
            <a:pPr lvl="1"/>
            <a:r>
              <a:rPr lang="en-US" dirty="0">
                <a:solidFill>
                  <a:schemeClr val="tx1"/>
                </a:solidFill>
                <a:latin typeface="Courier New" panose="02070309020205020404" pitchFamily="49" charset="0"/>
                <a:cs typeface="Courier New" panose="02070309020205020404" pitchFamily="49" charset="0"/>
              </a:rPr>
              <a:t>string2int</a:t>
            </a:r>
            <a:r>
              <a:rPr lang="en-US" dirty="0">
                <a:solidFill>
                  <a:schemeClr val="tx1"/>
                </a:solidFill>
              </a:rPr>
              <a:t>: a function that converts a string representing a non-negative integer to the corresponding integer</a:t>
            </a:r>
            <a:endParaRPr lang="en-US" dirty="0">
              <a:solidFill>
                <a:schemeClr val="tx1"/>
              </a:solidFill>
              <a:latin typeface="Courier New" panose="02070309020205020404" pitchFamily="49" charset="0"/>
              <a:cs typeface="Courier New" panose="02070309020205020404" pitchFamily="49" charset="0"/>
            </a:endParaRPr>
          </a:p>
          <a:p>
            <a:pPr lvl="1"/>
            <a:r>
              <a:rPr lang="en-US" dirty="0">
                <a:solidFill>
                  <a:schemeClr val="tx1"/>
                </a:solidFill>
                <a:latin typeface="Courier New" panose="02070309020205020404" pitchFamily="49" charset="0"/>
                <a:cs typeface="Courier New" panose="02070309020205020404" pitchFamily="49" charset="0"/>
              </a:rPr>
              <a:t>powerset</a:t>
            </a:r>
            <a:r>
              <a:rPr lang="en-US" dirty="0">
                <a:solidFill>
                  <a:schemeClr val="tx1"/>
                </a:solidFill>
              </a:rPr>
              <a:t>: a function that computes the powerset of a set represented as a list</a:t>
            </a:r>
          </a:p>
          <a:p>
            <a:endParaRPr lang="en-US" dirty="0"/>
          </a:p>
          <a:p>
            <a:pPr>
              <a:buClr>
                <a:srgbClr val="000000"/>
              </a:buClr>
            </a:pPr>
            <a:endParaRPr dirty="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48216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2" name="Title 1">
            <a:extLst>
              <a:ext uri="{FF2B5EF4-FFF2-40B4-BE49-F238E27FC236}">
                <a16:creationId xmlns:a16="http://schemas.microsoft.com/office/drawing/2014/main" id="{7764C128-8694-AF46-9EE5-F1F33F8164CC}"/>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implode</a:t>
            </a:r>
            <a:r>
              <a:rPr lang="en-US" dirty="0"/>
              <a:t> </a:t>
            </a:r>
            <a:r>
              <a:rPr lang="en-US" sz="2000" dirty="0"/>
              <a:t>(1 of 3)</a:t>
            </a:r>
          </a:p>
        </p:txBody>
      </p:sp>
      <p:sp>
        <p:nvSpPr>
          <p:cNvPr id="301" name="Google Shape;301;p46"/>
          <p:cNvSpPr txBox="1">
            <a:spLocks noGrp="1"/>
          </p:cNvSpPr>
          <p:nvPr>
            <p:ph idx="1"/>
          </p:nvPr>
        </p:nvSpPr>
        <p:spPr>
          <a:xfrm>
            <a:off x="925830" y="1490870"/>
            <a:ext cx="10287000" cy="872951"/>
          </a:xfrm>
        </p:spPr>
        <p:txBody>
          <a:bodyPr spcFirstLastPara="1" vert="horz" wrap="square" lIns="121900" tIns="121900" rIns="121900" bIns="121900" rtlCol="0" anchor="t" anchorCtr="0">
            <a:noAutofit/>
          </a:bodyPr>
          <a:lstStyle/>
          <a:p>
            <a:pPr marL="0" indent="0">
              <a:buNone/>
            </a:pPr>
            <a:r>
              <a:rPr lang="en-US" dirty="0"/>
              <a:t>Consider the following </a:t>
            </a:r>
            <a:r>
              <a:rPr lang="en-US" dirty="0">
                <a:latin typeface="Courier New" panose="02070309020205020404" pitchFamily="49" charset="0"/>
                <a:cs typeface="Courier New" panose="02070309020205020404" pitchFamily="49" charset="0"/>
              </a:rPr>
              <a:t>explode</a:t>
            </a:r>
            <a:r>
              <a:rPr lang="en-US" dirty="0"/>
              <a:t> and </a:t>
            </a:r>
            <a:r>
              <a:rPr lang="en-US" dirty="0">
                <a:latin typeface="Courier New" panose="02070309020205020404" pitchFamily="49" charset="0"/>
                <a:cs typeface="Courier New" panose="02070309020205020404" pitchFamily="49" charset="0"/>
              </a:rPr>
              <a:t>implode</a:t>
            </a:r>
            <a:r>
              <a:rPr lang="en-US" dirty="0"/>
              <a:t> functions from online Appendix B:</a:t>
            </a:r>
          </a:p>
          <a:p>
            <a:endParaRPr lang="en-US" dirty="0">
              <a:sym typeface="Courier New"/>
            </a:endParaRPr>
          </a:p>
          <a:p>
            <a:endParaRPr lang="en-US" dirty="0">
              <a:sym typeface="Courier New"/>
            </a:endParaRPr>
          </a:p>
          <a:p>
            <a:endParaRPr lang="en-US" dirty="0">
              <a:sym typeface="Courier New"/>
            </a:endParaRPr>
          </a:p>
        </p:txBody>
      </p:sp>
      <p:pic>
        <p:nvPicPr>
          <p:cNvPr id="23554" name="Picture 2" descr="The code lines are as follows. Line 1. Minus explode, semicolon. Line 2. v a l it equals f n colon string minus greater than c h a r list. Line 3. Minus explode double quotes, apple, double quotes, semicolon. Line 4. v a l it equals, left square bracket, hash, double quotes, a, double quotes, comma hash, double quotes, p, double quotes, comma hash, double quotes, p, double quotes, comma hash, double quotes, l, double quotes, comma hash, double quotes, e, double quotes, right square bracket, colon c h a r list. Line 5. Minus implode, semicolon. Line 6. v a l it equals f n colon c h ar list minus greater than string. Line 7. Minus implode, left square bracket, hash, double quotes, a, double quotes, comma hash, double quotes, p, double quotes, comma hash, double quotes, p, double quotes, comma hash, double quotes, l, double quotes, comma hash, double quotes, e, double quotes, right square bracket, semicolon. Line 8. v a l it equals, double quotes, apple, double quotes, colon string. Line 9. Minus implode, left parenthesis, explode, double quotes, apple, double quotes, right parenthesis, semicolon. Line 10. v a l it equals, double quotes, apple, double quotes, colon string." title="A set of 10 code lines with the functions explode and impl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0028" y="2305050"/>
            <a:ext cx="7262391" cy="28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44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2" name="Title 1">
            <a:extLst>
              <a:ext uri="{FF2B5EF4-FFF2-40B4-BE49-F238E27FC236}">
                <a16:creationId xmlns:a16="http://schemas.microsoft.com/office/drawing/2014/main" id="{7764C128-8694-AF46-9EE5-F1F33F8164CC}"/>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implode</a:t>
            </a:r>
            <a:r>
              <a:rPr lang="en-US" dirty="0"/>
              <a:t> </a:t>
            </a:r>
            <a:r>
              <a:rPr lang="en-US" sz="2000" dirty="0"/>
              <a:t>(2 of 3)</a:t>
            </a:r>
            <a:endParaRPr lang="en-US" dirty="0"/>
          </a:p>
        </p:txBody>
      </p:sp>
      <p:sp>
        <p:nvSpPr>
          <p:cNvPr id="301" name="Google Shape;301;p46"/>
          <p:cNvSpPr txBox="1">
            <a:spLocks noGrp="1"/>
          </p:cNvSpPr>
          <p:nvPr>
            <p:ph idx="1"/>
          </p:nvPr>
        </p:nvSpPr>
        <p:spPr>
          <a:xfrm>
            <a:off x="952500" y="1220048"/>
            <a:ext cx="10287000" cy="872951"/>
          </a:xfrm>
        </p:spPr>
        <p:txBody>
          <a:bodyPr spcFirstLastPara="1" vert="horz" wrap="square" lIns="121900" tIns="121900" rIns="121900" bIns="121900" rtlCol="0" anchor="t" anchorCtr="0">
            <a:noAutofit/>
          </a:bodyPr>
          <a:lstStyle/>
          <a:p>
            <a:r>
              <a:rPr lang="en-US" dirty="0"/>
              <a:t>We can define </a:t>
            </a:r>
            <a:r>
              <a:rPr lang="en-US" dirty="0">
                <a:latin typeface="Courier New" panose="02070309020205020404" pitchFamily="49" charset="0"/>
                <a:cs typeface="Courier New" panose="02070309020205020404" pitchFamily="49" charset="0"/>
              </a:rPr>
              <a:t>implode</a:t>
            </a:r>
            <a:r>
              <a:rPr lang="en-US" dirty="0"/>
              <a:t> using HOFs:</a:t>
            </a:r>
          </a:p>
          <a:p>
            <a:endParaRPr lang="en-US" dirty="0">
              <a:sym typeface="Courier New"/>
            </a:endParaRPr>
          </a:p>
          <a:p>
            <a:endParaRPr lang="en-US" dirty="0">
              <a:sym typeface="Courier New"/>
            </a:endParaRPr>
          </a:p>
          <a:p>
            <a:endParaRPr lang="en-US" dirty="0">
              <a:sym typeface="Courier New"/>
            </a:endParaRPr>
          </a:p>
        </p:txBody>
      </p:sp>
      <p:pic>
        <p:nvPicPr>
          <p:cNvPr id="24578" name="Picture 2" descr="A set of two code lines with the function implode and an error message.&#10;&#10;The code lines are as follows. Line 1. Minus v a l implode equals fold r, left parenthesis, o p circumflex accent, right parenthesis, hash, double quotes, double quotes, semicolon. Line 2. s t d In colon 1.29 to 1.31 Error colon character constant not length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6297" y="1986690"/>
            <a:ext cx="5890081" cy="402179"/>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01;p46">
            <a:extLst>
              <a:ext uri="{FF2B5EF4-FFF2-40B4-BE49-F238E27FC236}">
                <a16:creationId xmlns:a16="http://schemas.microsoft.com/office/drawing/2014/main" id="{019D79DC-2539-7E48-965E-39B9924FB148}"/>
              </a:ext>
            </a:extLst>
          </p:cNvPr>
          <p:cNvSpPr txBox="1">
            <a:spLocks/>
          </p:cNvSpPr>
          <p:nvPr/>
        </p:nvSpPr>
        <p:spPr>
          <a:xfrm>
            <a:off x="952500" y="2189924"/>
            <a:ext cx="10287000" cy="872951"/>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dirty="0"/>
              <a:t>However, the string concatenation operation </a:t>
            </a:r>
            <a:r>
              <a:rPr lang="en-US" dirty="0">
                <a:latin typeface="Courier New" panose="02070309020205020404" pitchFamily="49" charset="0"/>
                <a:cs typeface="Courier New" panose="02070309020205020404" pitchFamily="49" charset="0"/>
              </a:rPr>
              <a:t>ˆ</a:t>
            </a:r>
            <a:r>
              <a:rPr lang="en-US" dirty="0"/>
              <a:t> only concatenates strings, and not characters:</a:t>
            </a:r>
          </a:p>
          <a:p>
            <a:endParaRPr lang="en-US" dirty="0">
              <a:sym typeface="Courier New"/>
            </a:endParaRPr>
          </a:p>
          <a:p>
            <a:endParaRPr lang="en-US" dirty="0">
              <a:sym typeface="Courier New"/>
            </a:endParaRPr>
          </a:p>
          <a:p>
            <a:endParaRPr lang="en-US" dirty="0">
              <a:sym typeface="Courier New"/>
            </a:endParaRPr>
          </a:p>
        </p:txBody>
      </p:sp>
      <p:pic>
        <p:nvPicPr>
          <p:cNvPr id="24580" name="Picture 4" descr="The code lines are as follows. Line 1. Minus, double quotes, hello, double quotes, circumflex accent, double quotes, world, double quotes, semicolon. Line 2. v a l it equals, double quotes, hello world, double quotes, colon string. Line 3. Minus hash, double quotes, h, double quotes, circumflex accent hash, double quotes, e, double quotes, semicolon. Line 4. s t d In colon 6.1 to 6.12 Error colon operator and operand don’t agree. Line 5. Left square bracket, t y c o n mismatch, right square bracket. Line 6. operator domain colon string, asterisk, string. Line 7. operand colon c h a r, asterisk, c h a r. Line 8. in expression colon. Line 9. Hash, double quotes, h, double quotes, circumflex accent, hash, double quotes, e, double quotes." title="A set of nine code lines with a string concatenation opera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6297" y="3319145"/>
            <a:ext cx="6541912" cy="1989502"/>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301;p46">
            <a:extLst>
              <a:ext uri="{FF2B5EF4-FFF2-40B4-BE49-F238E27FC236}">
                <a16:creationId xmlns:a16="http://schemas.microsoft.com/office/drawing/2014/main" id="{7360DE76-D030-5842-BB1F-87C6AEBB35D6}"/>
              </a:ext>
            </a:extLst>
          </p:cNvPr>
          <p:cNvSpPr txBox="1">
            <a:spLocks/>
          </p:cNvSpPr>
          <p:nvPr/>
        </p:nvSpPr>
        <p:spPr>
          <a:xfrm>
            <a:off x="952500" y="5308647"/>
            <a:ext cx="10287000" cy="872951"/>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dirty="0"/>
              <a:t>We need a helper function that converts a value of type </a:t>
            </a:r>
            <a:r>
              <a:rPr lang="en-US" dirty="0">
                <a:latin typeface="Courier New" panose="02070309020205020404" pitchFamily="49" charset="0"/>
                <a:cs typeface="Courier New" panose="02070309020205020404" pitchFamily="49" charset="0"/>
              </a:rPr>
              <a:t>char</a:t>
            </a:r>
            <a:r>
              <a:rPr lang="en-US" dirty="0"/>
              <a:t> to value of type </a:t>
            </a:r>
            <a:r>
              <a:rPr lang="en-US" dirty="0">
                <a:latin typeface="Courier New" panose="02070309020205020404" pitchFamily="49" charset="0"/>
                <a:cs typeface="Courier New" panose="02070309020205020404" pitchFamily="49" charset="0"/>
              </a:rPr>
              <a:t>string</a:t>
            </a:r>
            <a:r>
              <a:rPr lang="en-US" dirty="0"/>
              <a:t>:</a:t>
            </a:r>
          </a:p>
          <a:p>
            <a:endParaRPr lang="en-US" dirty="0">
              <a:sym typeface="Courier New"/>
            </a:endParaRPr>
          </a:p>
          <a:p>
            <a:endParaRPr lang="en-US" dirty="0">
              <a:sym typeface="Courier New"/>
            </a:endParaRPr>
          </a:p>
          <a:p>
            <a:endParaRPr lang="en-US" dirty="0">
              <a:sym typeface="Courier New"/>
            </a:endParaRPr>
          </a:p>
        </p:txBody>
      </p:sp>
      <p:pic>
        <p:nvPicPr>
          <p:cNvPr id="2050" name="Picture 2" descr="The code lines are as follows. Line 1. Minus s t r, semicolon. Line 2. v a l it equals f n colon c h a r minus greater than string." title="A set of two code lines for converting a value type of c h a r to the value type of str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1900" y="6163929"/>
            <a:ext cx="4317653" cy="522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42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2" name="Title 1">
            <a:extLst>
              <a:ext uri="{FF2B5EF4-FFF2-40B4-BE49-F238E27FC236}">
                <a16:creationId xmlns:a16="http://schemas.microsoft.com/office/drawing/2014/main" id="{7764C128-8694-AF46-9EE5-F1F33F8164CC}"/>
              </a:ext>
            </a:extLst>
          </p:cNvPr>
          <p:cNvSpPr>
            <a:spLocks noGrp="1"/>
          </p:cNvSpPr>
          <p:nvPr>
            <p:ph type="title"/>
          </p:nvPr>
        </p:nvSpPr>
        <p:spPr>
          <a:xfrm>
            <a:off x="0" y="131081"/>
            <a:ext cx="12192000" cy="1002089"/>
          </a:xfrm>
        </p:spPr>
        <p:txBody>
          <a:bodyPr/>
          <a:lstStyle/>
          <a:p>
            <a:r>
              <a:rPr lang="en-US" dirty="0">
                <a:latin typeface="Courier New" panose="02070309020205020404" pitchFamily="49" charset="0"/>
                <a:cs typeface="Courier New" panose="02070309020205020404" pitchFamily="49" charset="0"/>
              </a:rPr>
              <a:t>implode</a:t>
            </a:r>
            <a:r>
              <a:rPr lang="en-US" dirty="0"/>
              <a:t> </a:t>
            </a:r>
            <a:r>
              <a:rPr lang="en-US" sz="2000" dirty="0"/>
              <a:t>(3 of 3)</a:t>
            </a:r>
            <a:endParaRPr lang="en-US" dirty="0"/>
          </a:p>
        </p:txBody>
      </p:sp>
      <p:sp>
        <p:nvSpPr>
          <p:cNvPr id="301" name="Google Shape;301;p46"/>
          <p:cNvSpPr txBox="1">
            <a:spLocks noGrp="1"/>
          </p:cNvSpPr>
          <p:nvPr>
            <p:ph idx="1"/>
          </p:nvPr>
        </p:nvSpPr>
        <p:spPr>
          <a:xfrm>
            <a:off x="952500" y="1220048"/>
            <a:ext cx="10287000" cy="872951"/>
          </a:xfrm>
        </p:spPr>
        <p:txBody>
          <a:bodyPr spcFirstLastPara="1" vert="horz" wrap="square" lIns="121900" tIns="121900" rIns="121900" bIns="121900" rtlCol="0" anchor="t" anchorCtr="0">
            <a:noAutofit/>
          </a:bodyPr>
          <a:lstStyle/>
          <a:p>
            <a:pPr marL="0" indent="0">
              <a:buNone/>
            </a:pPr>
            <a:r>
              <a:rPr lang="en-US" dirty="0"/>
              <a:t>Now we can use the HOFs </a:t>
            </a:r>
            <a:r>
              <a:rPr lang="en-US" dirty="0" err="1">
                <a:latin typeface="Courier New" panose="02070309020205020404" pitchFamily="49" charset="0"/>
                <a:cs typeface="Courier New" panose="02070309020205020404" pitchFamily="49" charset="0"/>
              </a:rPr>
              <a:t>foldr</a:t>
            </a:r>
            <a:r>
              <a:rPr lang="en-US" dirty="0"/>
              <a:t>, </a:t>
            </a:r>
            <a:r>
              <a:rPr lang="en-US" dirty="0">
                <a:latin typeface="Courier New" panose="02070309020205020404" pitchFamily="49" charset="0"/>
                <a:cs typeface="Courier New" panose="02070309020205020404" pitchFamily="49" charset="0"/>
              </a:rPr>
              <a:t>map</a:t>
            </a:r>
            <a:r>
              <a:rPr lang="en-US" dirty="0"/>
              <a:t>, and </a:t>
            </a:r>
            <a:r>
              <a:rPr lang="en-US" dirty="0">
                <a:latin typeface="Courier New" panose="02070309020205020404" pitchFamily="49" charset="0"/>
                <a:cs typeface="Courier New" panose="02070309020205020404" pitchFamily="49" charset="0"/>
              </a:rPr>
              <a:t>o</a:t>
            </a:r>
            <a:r>
              <a:rPr lang="en-US" dirty="0"/>
              <a:t> (i.e., functional composition) to compose the atomic elements:</a:t>
            </a:r>
          </a:p>
          <a:p>
            <a:endParaRPr lang="en-US" dirty="0">
              <a:sym typeface="Courier New"/>
            </a:endParaRPr>
          </a:p>
          <a:p>
            <a:endParaRPr lang="en-US" dirty="0">
              <a:sym typeface="Courier New"/>
            </a:endParaRPr>
          </a:p>
          <a:p>
            <a:endParaRPr lang="en-US" dirty="0">
              <a:sym typeface="Courier New"/>
            </a:endParaRPr>
          </a:p>
        </p:txBody>
      </p:sp>
      <p:pic>
        <p:nvPicPr>
          <p:cNvPr id="25602" name="Picture 2" descr="The code lines are as follows. Line 1. Minus, left parenthesis, asterisk, parentheses unnecessary, but present for clarity, asterisk, right parenthesis. Line 2. Minus v a l implode equals, left parenthesis, fold r o p circumflex accent, double quotes, double quotes, right parenthesis, o, left parenthesis, map s t r, right parenthesis, semicolon. Line 3. v a l implode equals f n colon c h a r list minus greater than string. Line 4. Minus v a l implode equals fold r o p circumflex accent, double quotes, double quotes, o map s t r, semicolon. Line 5. v a l implode equals f n colon c h a r list minus greater than string. Line 6. Minus implode, left square bracket, hash, double quotes, a, double quotes, comma hash, double quotes, p, double quotes, comma hash, double quotes, p, double quotes, comma hash, double quotes, l, double quotes, comma hash, double quotes, e, double quotes, right square bracket, semicolon. Line 7. v a l it equals, double quotes, apple, double quotes, colon string. Line 8. Minus fold r o p circumflex accent, double quotes, double quotes, left parenthesis, map s t r, left square bracket, hash, double quotes, a, double quotes, comma hash, double quotes, p, double quotes, comma hash, double quotes, p, double quotes, comma hash, double quotes, l, double quotes, comma hash, double quotes, e, double quotes, right square bracket, right parenthesis, semicolon." title="A set of eight code lines with the H O Fs fold r, map, and functional compos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683" y="2326640"/>
            <a:ext cx="7059038" cy="1845310"/>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The code lines are as follows. Row 9. v a l it equals, double quotes, apple, double quotes, colon string. Line 10. Minus fold r o p circumflex accent, double quotes, double quotes, left square bracket, double quotes, a, double quotes, comma, double quotes, p, double quotes, comma, double quotes, p, double quotes, comma, double quotes, l, double quotes, comma, double quotes, e, double quotes, right square bracket, semicolon. Line 11. v a l it equals, double quotes, apple, double quotes, colon string. Line 12. Minus, double quotes, a, double quotes, circumflex accent, left parenthesis, double quotes, p, double quotes, circumflex accent, left parenthesis, double quotes, p, double quotes, circumflex accent, left parenthesis, double quotes, l, double quotes, circumflex accent, left parenthesis, double quotes, e, double quotes, circumflex accent, double quotes, double quotes, right parenthesis, right parenthesis, right parenthesis, right parenthesis, semicolon. Line 13. v a l it equals, double quotes, apple, double quotes, colon, string." title="Continuation of the code with the H O Fs fold r, map, and functional composition, consisting of five lin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4681" y="4207828"/>
            <a:ext cx="5492575" cy="11985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F5EFEA6-D644-0842-B23C-5E5A74C541D2}"/>
              </a:ext>
            </a:extLst>
          </p:cNvPr>
          <p:cNvSpPr txBox="1"/>
          <p:nvPr/>
        </p:nvSpPr>
        <p:spPr>
          <a:xfrm>
            <a:off x="1006732" y="6103133"/>
            <a:ext cx="8857358" cy="369332"/>
          </a:xfrm>
          <a:prstGeom prst="rect">
            <a:avLst/>
          </a:prstGeom>
          <a:noFill/>
        </p:spPr>
        <p:txBody>
          <a:bodyPr wrap="square" rtlCol="0">
            <a:spAutoFit/>
          </a:bodyPr>
          <a:lstStyle/>
          <a:p>
            <a:pPr>
              <a:buClr>
                <a:srgbClr val="000000"/>
              </a:buClr>
            </a:pPr>
            <a:r>
              <a:rPr lang="en" dirty="0">
                <a:latin typeface="Arial" panose="020B0604020202020204" pitchFamily="34" charset="0"/>
                <a:ea typeface="Courier New"/>
                <a:cs typeface="Arial" panose="020B0604020202020204" pitchFamily="34" charset="0"/>
                <a:sym typeface="Courier New"/>
              </a:rPr>
              <a:t>Notice: The functions </a:t>
            </a:r>
            <a:r>
              <a:rPr lang="en" dirty="0">
                <a:latin typeface="Courier New" panose="02070309020205020404" pitchFamily="49" charset="0"/>
                <a:ea typeface="Courier New"/>
                <a:cs typeface="Courier New" panose="02070309020205020404" pitchFamily="49" charset="0"/>
                <a:sym typeface="Courier New"/>
              </a:rPr>
              <a:t>map </a:t>
            </a:r>
            <a:r>
              <a:rPr lang="en" dirty="0">
                <a:latin typeface="Arial" panose="020B0604020202020204" pitchFamily="34" charset="0"/>
                <a:ea typeface="Courier New"/>
                <a:cs typeface="Arial" panose="020B0604020202020204" pitchFamily="34" charset="0"/>
                <a:sym typeface="Courier New"/>
              </a:rPr>
              <a:t>and</a:t>
            </a:r>
            <a:r>
              <a:rPr lang="en" dirty="0">
                <a:latin typeface="Arial" panose="020B0604020202020204" pitchFamily="34" charset="0"/>
                <a:cs typeface="Arial" panose="020B0604020202020204" pitchFamily="34" charset="0"/>
              </a:rPr>
              <a:t> </a:t>
            </a:r>
            <a:r>
              <a:rPr lang="en" dirty="0" err="1">
                <a:latin typeface="Courier New" panose="02070309020205020404" pitchFamily="49" charset="0"/>
                <a:ea typeface="Courier New"/>
                <a:cs typeface="Courier New" panose="02070309020205020404" pitchFamily="49" charset="0"/>
                <a:sym typeface="Courier New"/>
              </a:rPr>
              <a:t>foldr</a:t>
            </a:r>
            <a:r>
              <a:rPr lang="en" dirty="0">
                <a:latin typeface="Arial" panose="020B0604020202020204" pitchFamily="34" charset="0"/>
                <a:ea typeface="Courier New"/>
                <a:cs typeface="Arial" panose="020B0604020202020204" pitchFamily="34" charset="0"/>
                <a:sym typeface="Courier New"/>
              </a:rPr>
              <a:t> (and</a:t>
            </a:r>
            <a:r>
              <a:rPr lang="en" dirty="0">
                <a:latin typeface="Arial" panose="020B0604020202020204" pitchFamily="34" charset="0"/>
                <a:cs typeface="Arial" panose="020B0604020202020204" pitchFamily="34" charset="0"/>
              </a:rPr>
              <a:t> </a:t>
            </a:r>
            <a:r>
              <a:rPr lang="en" dirty="0" err="1">
                <a:latin typeface="Courier New" panose="02070309020205020404" pitchFamily="49" charset="0"/>
                <a:ea typeface="Courier New"/>
                <a:cs typeface="Courier New" panose="02070309020205020404" pitchFamily="49" charset="0"/>
                <a:sym typeface="Courier New"/>
              </a:rPr>
              <a:t>foldl</a:t>
            </a:r>
            <a:r>
              <a:rPr lang="en" dirty="0">
                <a:latin typeface="Arial" panose="020B0604020202020204" pitchFamily="34" charset="0"/>
                <a:ea typeface="Courier New"/>
                <a:cs typeface="Arial" panose="020B0604020202020204" pitchFamily="34" charset="0"/>
                <a:sym typeface="Courier New"/>
              </a:rPr>
              <a:t>) </a:t>
            </a:r>
            <a:r>
              <a:rPr lang="en" dirty="0">
                <a:latin typeface="Arial" panose="020B0604020202020204" pitchFamily="34" charset="0"/>
                <a:cs typeface="Arial" panose="020B0604020202020204" pitchFamily="34" charset="0"/>
              </a:rPr>
              <a:t>are defined in curried form in ML</a:t>
            </a:r>
            <a:r>
              <a:rPr lang="en" dirty="0"/>
              <a:t>.</a:t>
            </a:r>
          </a:p>
        </p:txBody>
      </p:sp>
    </p:spTree>
    <p:extLst>
      <p:ext uri="{BB962C8B-B14F-4D97-AF65-F5344CB8AC3E}">
        <p14:creationId xmlns:p14="http://schemas.microsoft.com/office/powerpoint/2010/main" val="228221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Title 1">
            <a:extLst>
              <a:ext uri="{FF2B5EF4-FFF2-40B4-BE49-F238E27FC236}">
                <a16:creationId xmlns:a16="http://schemas.microsoft.com/office/drawing/2014/main" id="{D6C4E3DB-AF0D-FA4C-B495-F3FDD3223863}"/>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string2int</a:t>
            </a:r>
            <a:r>
              <a:rPr lang="en-US" dirty="0"/>
              <a:t> </a:t>
            </a:r>
            <a:r>
              <a:rPr lang="en-US" sz="2000" dirty="0"/>
              <a:t>(1 of 4)</a:t>
            </a:r>
          </a:p>
        </p:txBody>
      </p:sp>
      <p:sp>
        <p:nvSpPr>
          <p:cNvPr id="232" name="Google Shape;232;p37"/>
          <p:cNvSpPr txBox="1">
            <a:spLocks noGrp="1"/>
          </p:cNvSpPr>
          <p:nvPr>
            <p:ph idx="1"/>
          </p:nvPr>
        </p:nvSpPr>
        <p:spPr>
          <a:xfrm>
            <a:off x="952500" y="1027064"/>
            <a:ext cx="10287000" cy="1002090"/>
          </a:xfrm>
        </p:spPr>
        <p:txBody>
          <a:bodyPr spcFirstLastPara="1" vert="horz" wrap="square" lIns="121900" tIns="121900" rIns="121900" bIns="121900" rtlCol="0" anchor="t" anchorCtr="0">
            <a:noAutofit/>
          </a:bodyPr>
          <a:lstStyle/>
          <a:p>
            <a:r>
              <a:rPr lang="en-US" dirty="0"/>
              <a:t>Let’s implement a function that converts a string representing a nonnegative integer into the equivalent integer.</a:t>
            </a:r>
          </a:p>
          <a:p>
            <a:endParaRPr lang="en-US" dirty="0"/>
          </a:p>
          <a:p>
            <a:endParaRPr lang="en-US" dirty="0"/>
          </a:p>
          <a:p>
            <a:endParaRPr lang="en-US" dirty="0"/>
          </a:p>
          <a:p>
            <a:endParaRPr lang="en-US" dirty="0">
              <a:sym typeface="Courier New"/>
            </a:endParaRPr>
          </a:p>
          <a:p>
            <a:endParaRPr lang="en-US" dirty="0">
              <a:sym typeface="Courier New"/>
            </a:endParaRPr>
          </a:p>
        </p:txBody>
      </p:sp>
      <p:pic>
        <p:nvPicPr>
          <p:cNvPr id="4098" name="Picture 2" descr="The code lines are as follows. Line 1. Minus, left parenthesis, asterisk, has type string, minus greater than i n t, asterisk, right parenthesis. Line 2. Minus string 2 i n t, double quotes, 0, double quotes. Line 3. 0. Line 4. Minus string 2 i n t, double quotes, 123, double quotes. Line 5. 123. Line 6. Minus string 2 i n t, double quotes, 321, double quotes. Line 7. 321. Line 8. Minus string 2 i n t, double quotes, 5643452, double quotes. Line 9. 5643452." title="A set of two code lines for defining a function that converts nonnegative integer into equivalent inte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7158" y="2168649"/>
            <a:ext cx="3835400" cy="236855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32;p37">
            <a:extLst>
              <a:ext uri="{FF2B5EF4-FFF2-40B4-BE49-F238E27FC236}">
                <a16:creationId xmlns:a16="http://schemas.microsoft.com/office/drawing/2014/main" id="{599C7633-CE0A-A644-872E-F7A0F04ECBB6}"/>
              </a:ext>
            </a:extLst>
          </p:cNvPr>
          <p:cNvSpPr txBox="1">
            <a:spLocks/>
          </p:cNvSpPr>
          <p:nvPr/>
        </p:nvSpPr>
        <p:spPr>
          <a:xfrm>
            <a:off x="952500" y="4267324"/>
            <a:ext cx="10287000" cy="1754098"/>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dirty="0"/>
              <a:t>We can use </a:t>
            </a:r>
            <a:r>
              <a:rPr lang="en-US" dirty="0">
                <a:latin typeface="Courier New" panose="02070309020205020404" pitchFamily="49" charset="0"/>
                <a:cs typeface="Courier New" panose="02070309020205020404" pitchFamily="49" charset="0"/>
              </a:rPr>
              <a:t>explode</a:t>
            </a:r>
            <a:r>
              <a:rPr lang="en-US" dirty="0"/>
              <a:t> to decompose a string into a list of chars.</a:t>
            </a:r>
          </a:p>
          <a:p>
            <a:r>
              <a:rPr lang="en-US" dirty="0"/>
              <a:t>We must recognize that, for example, 123 = (3 + 0) + (2 * 10) + (1 * 100).</a:t>
            </a:r>
          </a:p>
          <a:p>
            <a:r>
              <a:rPr lang="en-US" dirty="0"/>
              <a:t>We start by defining a function that converts a </a:t>
            </a:r>
            <a:r>
              <a:rPr lang="en-US" dirty="0">
                <a:latin typeface="Courier New" panose="02070309020205020404" pitchFamily="49" charset="0"/>
                <a:cs typeface="Courier New" panose="02070309020205020404" pitchFamily="49" charset="0"/>
              </a:rPr>
              <a:t>char</a:t>
            </a:r>
            <a:r>
              <a:rPr lang="en-US" dirty="0"/>
              <a:t> to an </a:t>
            </a:r>
            <a:r>
              <a:rPr lang="en-US" dirty="0">
                <a:latin typeface="Courier New" panose="02070309020205020404" pitchFamily="49" charset="0"/>
                <a:cs typeface="Courier New" panose="02070309020205020404" pitchFamily="49" charset="0"/>
              </a:rPr>
              <a:t>int</a:t>
            </a:r>
            <a:r>
              <a:rPr lang="en-US" dirty="0"/>
              <a:t>:</a:t>
            </a:r>
          </a:p>
          <a:p>
            <a:endParaRPr lang="en-US" dirty="0">
              <a:sym typeface="Courier New"/>
            </a:endParaRPr>
          </a:p>
          <a:p>
            <a:endParaRPr lang="en-US" dirty="0">
              <a:sym typeface="Courier New"/>
            </a:endParaRPr>
          </a:p>
          <a:p>
            <a:endParaRPr lang="en-US" dirty="0">
              <a:sym typeface="Courier New"/>
            </a:endParaRPr>
          </a:p>
        </p:txBody>
      </p:sp>
      <p:pic>
        <p:nvPicPr>
          <p:cNvPr id="26626" name="Picture 2" descr="The code lines are as follows. Line 1. Minus fun c h a r 2 i n t c equals o r d c minus o r d hash, double quotes, 0, double quotes, semicolon. Line 2. v a l c h a r 2 i n t equals f n colon c h a r minus greater than i n t." title="A set of two code lines for defining a function that converts a c h a r to an i n 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7158" y="6021422"/>
            <a:ext cx="5195012" cy="4936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Title 1">
            <a:extLst>
              <a:ext uri="{FF2B5EF4-FFF2-40B4-BE49-F238E27FC236}">
                <a16:creationId xmlns:a16="http://schemas.microsoft.com/office/drawing/2014/main" id="{D6C4E3DB-AF0D-FA4C-B495-F3FDD3223863}"/>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string2int</a:t>
            </a:r>
            <a:r>
              <a:rPr lang="en-US" dirty="0"/>
              <a:t> </a:t>
            </a:r>
            <a:r>
              <a:rPr lang="en-US" sz="2000" dirty="0"/>
              <a:t>(2 of 4)</a:t>
            </a:r>
            <a:endParaRPr lang="en-US" dirty="0">
              <a:latin typeface="Courier New" panose="02070309020205020404" pitchFamily="49" charset="0"/>
              <a:cs typeface="Courier New" panose="02070309020205020404" pitchFamily="49" charset="0"/>
            </a:endParaRPr>
          </a:p>
        </p:txBody>
      </p:sp>
      <p:sp>
        <p:nvSpPr>
          <p:cNvPr id="232" name="Google Shape;232;p37"/>
          <p:cNvSpPr txBox="1">
            <a:spLocks noGrp="1"/>
          </p:cNvSpPr>
          <p:nvPr>
            <p:ph idx="1"/>
          </p:nvPr>
        </p:nvSpPr>
        <p:spPr>
          <a:xfrm>
            <a:off x="952500" y="1027064"/>
            <a:ext cx="10287000" cy="1002090"/>
          </a:xfrm>
        </p:spPr>
        <p:txBody>
          <a:bodyPr spcFirstLastPara="1" vert="horz" wrap="square" lIns="121900" tIns="121900" rIns="121900" bIns="121900" rtlCol="0" anchor="t" anchorCtr="0">
            <a:noAutofit/>
          </a:bodyPr>
          <a:lstStyle/>
          <a:p>
            <a:r>
              <a:rPr lang="en-US" dirty="0"/>
              <a:t>Now we can define another helper function that invokes </a:t>
            </a:r>
            <a:r>
              <a:rPr lang="en-US" dirty="0">
                <a:latin typeface="Courier New" panose="02070309020205020404" pitchFamily="49" charset="0"/>
                <a:cs typeface="Courier New" panose="02070309020205020404" pitchFamily="49" charset="0"/>
              </a:rPr>
              <a:t>char2int</a:t>
            </a:r>
            <a:r>
              <a:rPr lang="en-US" dirty="0"/>
              <a:t> and acts as an accumulator for the integer being computed:</a:t>
            </a:r>
          </a:p>
          <a:p>
            <a:endParaRPr lang="en-US" dirty="0"/>
          </a:p>
          <a:p>
            <a:endParaRPr lang="en-US" dirty="0"/>
          </a:p>
          <a:p>
            <a:endParaRPr lang="en-US" dirty="0"/>
          </a:p>
          <a:p>
            <a:endParaRPr lang="en-US" dirty="0">
              <a:sym typeface="Courier New"/>
            </a:endParaRPr>
          </a:p>
          <a:p>
            <a:endParaRPr lang="en-US" dirty="0">
              <a:sym typeface="Courier New"/>
            </a:endParaRPr>
          </a:p>
        </p:txBody>
      </p:sp>
      <p:pic>
        <p:nvPicPr>
          <p:cNvPr id="27650" name="Picture 2" descr="The code lines are as follows. Line 1. Minus fun helper, left parenthesis, c comma sum, right parenthesis, equals c h a r 2 i n t c plus 10, asterisk, sum, semicolon. Line 2. v a l helper equals f n colon c h a r. asterisk, i n t minus greater than i n t." title="A set of two code lines with the function hel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115" y="2349310"/>
            <a:ext cx="6082128" cy="524192"/>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32;p37">
            <a:extLst>
              <a:ext uri="{FF2B5EF4-FFF2-40B4-BE49-F238E27FC236}">
                <a16:creationId xmlns:a16="http://schemas.microsoft.com/office/drawing/2014/main" id="{599C7633-CE0A-A644-872E-F7A0F04ECBB6}"/>
              </a:ext>
            </a:extLst>
          </p:cNvPr>
          <p:cNvSpPr txBox="1">
            <a:spLocks/>
          </p:cNvSpPr>
          <p:nvPr/>
        </p:nvSpPr>
        <p:spPr>
          <a:xfrm>
            <a:off x="952500" y="3057789"/>
            <a:ext cx="10287000" cy="742421"/>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dirty="0"/>
              <a:t>We are now ready to glue the elements together with </a:t>
            </a:r>
            <a:r>
              <a:rPr lang="en-US" dirty="0" err="1">
                <a:latin typeface="Courier New" panose="02070309020205020404" pitchFamily="49" charset="0"/>
                <a:cs typeface="Courier New" panose="02070309020205020404" pitchFamily="49" charset="0"/>
              </a:rPr>
              <a:t>foldl</a:t>
            </a:r>
            <a:r>
              <a:rPr lang="en-US" dirty="0"/>
              <a:t>:</a:t>
            </a:r>
            <a:endParaRPr lang="en-US" dirty="0">
              <a:sym typeface="Courier New"/>
            </a:endParaRPr>
          </a:p>
          <a:p>
            <a:endParaRPr lang="en-US" dirty="0">
              <a:sym typeface="Courier New"/>
            </a:endParaRPr>
          </a:p>
          <a:p>
            <a:endParaRPr lang="en-US" dirty="0">
              <a:sym typeface="Courier New"/>
            </a:endParaRPr>
          </a:p>
        </p:txBody>
      </p:sp>
      <p:pic>
        <p:nvPicPr>
          <p:cNvPr id="3074" name="Picture 2" descr="The code lines are as follows. Line 1. Left parenthesis, asterisk, helper, left parenthesis, hash, double quotes, 3, double quotes, comma helper, left parenthesis, hash, double quotes, 2, double quotes, comma helper, left parenthesis, hash, double quotes, 1, double quotes, comma 0, right parenthesis, right parenthesis, right parenthesis, asterisk, right parenthesis. Line 2. Minus fold l helper 0, left parenthesis, explode, double quotes, 123, double quotes, right parenthesis, semicolon. Line 3. v a l it equals 123 colon i n t." title="A set of three code lines with the function fold 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115" y="4116070"/>
            <a:ext cx="7148456" cy="718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53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E5932-14FA-DD46-B9F6-30A8D500AC3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9982B9D-C81B-A742-A4B3-75FB091FC8A4}"/>
              </a:ext>
            </a:extLst>
          </p:cNvPr>
          <p:cNvSpPr>
            <a:spLocks noGrp="1"/>
          </p:cNvSpPr>
          <p:nvPr>
            <p:ph idx="1"/>
          </p:nvPr>
        </p:nvSpPr>
        <p:spPr/>
        <p:txBody>
          <a:bodyPr>
            <a:normAutofit/>
          </a:bodyPr>
          <a:lstStyle/>
          <a:p>
            <a:r>
              <a:rPr lang="en-US" dirty="0">
                <a:solidFill>
                  <a:schemeClr val="tx1"/>
                </a:solidFill>
              </a:rPr>
              <a:t>8.1 Chapter Objectives</a:t>
            </a:r>
          </a:p>
          <a:p>
            <a:r>
              <a:rPr lang="en-US" b="1" dirty="0">
                <a:solidFill>
                  <a:schemeClr val="tx1"/>
                </a:solidFill>
              </a:rPr>
              <a:t>8.2 Partial Function Application</a:t>
            </a:r>
          </a:p>
          <a:p>
            <a:r>
              <a:rPr lang="en-US" dirty="0">
                <a:solidFill>
                  <a:schemeClr val="tx1"/>
                </a:solidFill>
              </a:rPr>
              <a:t>8.3 Currying</a:t>
            </a:r>
          </a:p>
          <a:p>
            <a:r>
              <a:rPr lang="en-US" dirty="0">
                <a:solidFill>
                  <a:schemeClr val="tx1"/>
                </a:solidFill>
              </a:rPr>
              <a:t>8.4 Putting It All Together: Higher-Order Functions</a:t>
            </a:r>
          </a:p>
          <a:p>
            <a:r>
              <a:rPr lang="en-US" dirty="0">
                <a:solidFill>
                  <a:schemeClr val="tx1"/>
                </a:solidFill>
              </a:rPr>
              <a:t>8.5 Analysis</a:t>
            </a:r>
          </a:p>
          <a:p>
            <a:r>
              <a:rPr lang="en-US" dirty="0">
                <a:solidFill>
                  <a:schemeClr val="tx1"/>
                </a:solidFill>
              </a:rPr>
              <a:t>8.6 Thematic Takeaways</a:t>
            </a:r>
          </a:p>
        </p:txBody>
      </p:sp>
    </p:spTree>
    <p:extLst>
      <p:ext uri="{BB962C8B-B14F-4D97-AF65-F5344CB8AC3E}">
        <p14:creationId xmlns:p14="http://schemas.microsoft.com/office/powerpoint/2010/main" val="35138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Title 1">
            <a:extLst>
              <a:ext uri="{FF2B5EF4-FFF2-40B4-BE49-F238E27FC236}">
                <a16:creationId xmlns:a16="http://schemas.microsoft.com/office/drawing/2014/main" id="{D6C4E3DB-AF0D-FA4C-B495-F3FDD3223863}"/>
              </a:ext>
            </a:extLst>
          </p:cNvPr>
          <p:cNvSpPr>
            <a:spLocks noGrp="1"/>
          </p:cNvSpPr>
          <p:nvPr>
            <p:ph type="title"/>
          </p:nvPr>
        </p:nvSpPr>
        <p:spPr>
          <a:xfrm>
            <a:off x="0" y="131082"/>
            <a:ext cx="12192000" cy="1002089"/>
          </a:xfrm>
        </p:spPr>
        <p:txBody>
          <a:bodyPr/>
          <a:lstStyle/>
          <a:p>
            <a:r>
              <a:rPr lang="en-US" dirty="0">
                <a:latin typeface="Courier New" panose="02070309020205020404" pitchFamily="49" charset="0"/>
                <a:cs typeface="Courier New" panose="02070309020205020404" pitchFamily="49" charset="0"/>
              </a:rPr>
              <a:t>string2int</a:t>
            </a:r>
            <a:r>
              <a:rPr lang="en-US" dirty="0"/>
              <a:t> </a:t>
            </a:r>
            <a:r>
              <a:rPr lang="en-US" sz="2000" dirty="0"/>
              <a:t>(3 of 4)</a:t>
            </a:r>
            <a:endParaRPr lang="en-US" dirty="0">
              <a:latin typeface="Courier New" panose="02070309020205020404" pitchFamily="49" charset="0"/>
              <a:cs typeface="Courier New" panose="02070309020205020404" pitchFamily="49" charset="0"/>
            </a:endParaRPr>
          </a:p>
        </p:txBody>
      </p:sp>
      <p:sp>
        <p:nvSpPr>
          <p:cNvPr id="232" name="Google Shape;232;p37"/>
          <p:cNvSpPr txBox="1">
            <a:spLocks noGrp="1"/>
          </p:cNvSpPr>
          <p:nvPr>
            <p:ph idx="1"/>
          </p:nvPr>
        </p:nvSpPr>
        <p:spPr>
          <a:xfrm>
            <a:off x="952500" y="1027064"/>
            <a:ext cx="10287000" cy="1002090"/>
          </a:xfrm>
        </p:spPr>
        <p:txBody>
          <a:bodyPr spcFirstLastPara="1" vert="horz" wrap="square" lIns="121900" tIns="121900" rIns="121900" bIns="121900" rtlCol="0" anchor="t" anchorCtr="0">
            <a:noAutofit/>
          </a:bodyPr>
          <a:lstStyle/>
          <a:p>
            <a:r>
              <a:rPr lang="en-US" dirty="0"/>
              <a:t>Since we use </a:t>
            </a:r>
            <a:r>
              <a:rPr lang="en-US" dirty="0" err="1">
                <a:latin typeface="Courier New" panose="02070309020205020404" pitchFamily="49" charset="0"/>
                <a:cs typeface="Courier New" panose="02070309020205020404" pitchFamily="49" charset="0"/>
              </a:rPr>
              <a:t>foldl</a:t>
            </a:r>
            <a:r>
              <a:rPr lang="en-US" dirty="0"/>
              <a:t> in ML, we can think of the characters of the reversed string as being processed from right to left.</a:t>
            </a:r>
          </a:p>
          <a:p>
            <a:r>
              <a:rPr lang="en-US" dirty="0"/>
              <a:t>The function </a:t>
            </a:r>
            <a:r>
              <a:rPr lang="en-US" dirty="0">
                <a:latin typeface="Courier New" panose="02070309020205020404" pitchFamily="49" charset="0"/>
                <a:cs typeface="Courier New" panose="02070309020205020404" pitchFamily="49" charset="0"/>
              </a:rPr>
              <a:t>helper</a:t>
            </a:r>
            <a:r>
              <a:rPr lang="en-US" dirty="0"/>
              <a:t> converts the current </a:t>
            </a:r>
            <a:r>
              <a:rPr lang="en-US" dirty="0">
                <a:latin typeface="Courier New" panose="02070309020205020404" pitchFamily="49" charset="0"/>
                <a:cs typeface="Courier New" panose="02070309020205020404" pitchFamily="49" charset="0"/>
              </a:rPr>
              <a:t>char</a:t>
            </a:r>
            <a:r>
              <a:rPr lang="en-US" dirty="0"/>
              <a:t>acter to an </a:t>
            </a:r>
            <a:r>
              <a:rPr lang="en-US" dirty="0">
                <a:latin typeface="Courier New" panose="02070309020205020404" pitchFamily="49" charset="0"/>
                <a:cs typeface="Courier New" panose="02070309020205020404" pitchFamily="49" charset="0"/>
              </a:rPr>
              <a:t>int</a:t>
            </a:r>
            <a:r>
              <a:rPr lang="en-US" dirty="0"/>
              <a:t> and then adds that value to the product of 10 times the running sum of the integer representation of the characters to the right of the current character:</a:t>
            </a:r>
          </a:p>
          <a:p>
            <a:endParaRPr lang="en-US" dirty="0"/>
          </a:p>
          <a:p>
            <a:endParaRPr lang="en-US" dirty="0"/>
          </a:p>
          <a:p>
            <a:endParaRPr lang="en-US" dirty="0"/>
          </a:p>
          <a:p>
            <a:endParaRPr lang="en-US" dirty="0">
              <a:sym typeface="Courier New"/>
            </a:endParaRPr>
          </a:p>
          <a:p>
            <a:endParaRPr lang="en-US" dirty="0">
              <a:sym typeface="Courier New"/>
            </a:endParaRPr>
          </a:p>
        </p:txBody>
      </p:sp>
      <p:pic>
        <p:nvPicPr>
          <p:cNvPr id="28674" name="Picture 2" descr="The code lines are as follows. Line 1. Minus fold l helper 0, left parenthesis, explode, double quotes, 123, double quotes, right parenthesis, semicolon. Line 2. v a l it equals 123 colon i n t. Line 3. Minus fold l helper 0, left square bracket, hash, double quotes, 1, double quotes, comma hash, double quotes, 2, double quotes, comma hash, double quotes, 3, double quotes, right square bracket, semicolon. Line 4. v a l it equals 123 colon i n t. Line 5. Minus helper, left parenthesis, hash, double quotes, 3, double quotes, comma helper, left parenthesis, hash, double quotes, 2, double quotes, comma helper, left parenthesis, hash, double quotes, 1, double quotes, comma 0, right parenthesis, right parenthesis, right parenthesis, semicolon. Line 6. v a l it equals 123 colon i n t. Line 7. Minus fold l, left parenthesis, f n, left parenthesis, c comma sum, right parenthesis, equals greater than c h a r 2 i n t c plus 10, asterisk, sum, right parenthesis, 0, left square bracket, hash, double quotes, 1, double quotes, comma hash, double quotes, 2, double quotes, comma hash, double quotes, 3, double quotes, right square bracket, semicolon. Line 8. v a l it equals 123 colon i n t. Line 9. Minus fold l, left parenthesis, f n, left parenthesis, c comma sum, right parenthesis, equals greater than. Line 10. o r d c minus o r d hash, double quotes, 0, double quotes, plus 10, asterisk, sum, right parenthesis, 0, left square bracket, hash, double quotes,1, double quotes, comma hash, double quotes, 2, double quotes, comma hash, double quotes, 3, double quotes, right square bracket, semicolon. Line 11. v a l it equals 123 colon i n t." title="A set of 11 code lines with the function hel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0450" y="3428206"/>
            <a:ext cx="7325422" cy="2309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29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Title 1">
            <a:extLst>
              <a:ext uri="{FF2B5EF4-FFF2-40B4-BE49-F238E27FC236}">
                <a16:creationId xmlns:a16="http://schemas.microsoft.com/office/drawing/2014/main" id="{D6C4E3DB-AF0D-FA4C-B495-F3FDD3223863}"/>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string2int</a:t>
            </a:r>
            <a:r>
              <a:rPr lang="en-US" dirty="0"/>
              <a:t> </a:t>
            </a:r>
            <a:r>
              <a:rPr lang="en-US" sz="2000" dirty="0"/>
              <a:t>(4 of 4)</a:t>
            </a:r>
            <a:endParaRPr lang="en-US" dirty="0">
              <a:latin typeface="Courier New" panose="02070309020205020404" pitchFamily="49" charset="0"/>
              <a:cs typeface="Courier New" panose="02070309020205020404" pitchFamily="49" charset="0"/>
            </a:endParaRPr>
          </a:p>
        </p:txBody>
      </p:sp>
      <p:sp>
        <p:nvSpPr>
          <p:cNvPr id="232" name="Google Shape;232;p37"/>
          <p:cNvSpPr txBox="1">
            <a:spLocks noGrp="1"/>
          </p:cNvSpPr>
          <p:nvPr>
            <p:ph idx="1"/>
          </p:nvPr>
        </p:nvSpPr>
        <p:spPr>
          <a:xfrm>
            <a:off x="911487" y="1243547"/>
            <a:ext cx="10287000" cy="4699047"/>
          </a:xfrm>
        </p:spPr>
        <p:txBody>
          <a:bodyPr spcFirstLastPara="1" vert="horz" wrap="square" lIns="121900" tIns="121900" rIns="121900" bIns="121900" rtlCol="0" anchor="t" anchorCtr="0">
            <a:noAutofit/>
          </a:bodyPr>
          <a:lstStyle/>
          <a:p>
            <a:r>
              <a:rPr lang="en-US" dirty="0"/>
              <a:t>Thus, we have:</a:t>
            </a:r>
          </a:p>
          <a:p>
            <a:pPr marL="0" indent="0">
              <a:buNone/>
            </a:pPr>
            <a:endParaRPr lang="en-US" dirty="0"/>
          </a:p>
          <a:p>
            <a:endParaRPr lang="en-US" dirty="0"/>
          </a:p>
          <a:p>
            <a:endParaRPr lang="en-US" dirty="0"/>
          </a:p>
          <a:p>
            <a:endParaRPr lang="en-US" dirty="0">
              <a:sym typeface="Courier New"/>
            </a:endParaRPr>
          </a:p>
          <a:p>
            <a:endParaRPr lang="en-US" dirty="0">
              <a:sym typeface="Courier New"/>
            </a:endParaRPr>
          </a:p>
        </p:txBody>
      </p:sp>
      <p:pic>
        <p:nvPicPr>
          <p:cNvPr id="29698" name="Picture 2" descr="The code lines are as follows. Line 1. Minus fun string 2 i n t s equals fold l helper 0, left parenthesis, explode s, right parenthesis, semicolon. Line 2. v a l string 2 i n t equals f n colon string minus greater than i n t." title="A set of two code lines with the expression string 2 i n 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308" y="2104708"/>
            <a:ext cx="6957764" cy="53638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32;p37">
            <a:extLst>
              <a:ext uri="{FF2B5EF4-FFF2-40B4-BE49-F238E27FC236}">
                <a16:creationId xmlns:a16="http://schemas.microsoft.com/office/drawing/2014/main" id="{25953D54-0682-074C-968F-8EAA202C9D3D}"/>
              </a:ext>
            </a:extLst>
          </p:cNvPr>
          <p:cNvSpPr txBox="1">
            <a:spLocks/>
          </p:cNvSpPr>
          <p:nvPr/>
        </p:nvSpPr>
        <p:spPr>
          <a:xfrm>
            <a:off x="925830" y="2641090"/>
            <a:ext cx="10287000" cy="100209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dirty="0"/>
              <a:t>After </a:t>
            </a:r>
            <a:r>
              <a:rPr lang="en-US" dirty="0" err="1"/>
              <a:t>inlining</a:t>
            </a:r>
            <a:r>
              <a:rPr lang="en-US" dirty="0"/>
              <a:t> an anonymous function for </a:t>
            </a:r>
            <a:r>
              <a:rPr lang="en-US" dirty="0">
                <a:latin typeface="Courier New" panose="02070309020205020404" pitchFamily="49" charset="0"/>
                <a:cs typeface="Courier New" panose="02070309020205020404" pitchFamily="49" charset="0"/>
              </a:rPr>
              <a:t>helper</a:t>
            </a:r>
            <a:r>
              <a:rPr lang="en-US" dirty="0"/>
              <a:t>, the final version of the function is:</a:t>
            </a:r>
          </a:p>
        </p:txBody>
      </p:sp>
      <p:pic>
        <p:nvPicPr>
          <p:cNvPr id="29699" name="Picture 3" descr="The code lines are as follows. Line 1. Minus fun string 2 i n t s equals. Line 2. fold l, left parenthesis, f n, left parenthesis, c comma sum, right parenthesis, equals greater than o r d c minus o r d hash, double quotes, 0, double quotes, plus 10, asterisk, sum, right parenthesis, 0, left parenthesis, explode s, right parenthesis, semicolon. Line 3. v a l string 2 i n t equals f n colon string minus greater than i n t. Line 4. Minus string 2 i n t, double quotes, 0, double quotes, semicolon. Line 5. v a l it equals 0 colon i n t. Line 6. Minus string 2 i n t, double quotes, 1, double quotes, semicolon. Line 7. v a l it equals 1 colon i n t. Line 8. Minus string 2 i n t, double quotes, 123, double quotes, semicolon. Line 9. v a l it equals 123 colon i n t. Line 10. Minus string 2 i n t, double quotes, 321, double quotes, semicolon. Line 11. v a l it equals 321 colon i n t. Line 12. Minus string 2 i n t, double quotes, 5643452, double quotes, semicolon. Line 13. v a l it equals 5643452 colon i n t." title="A set of 13 code lines with the function hel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308" y="3750310"/>
            <a:ext cx="6955771" cy="250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685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Title 1">
            <a:extLst>
              <a:ext uri="{FF2B5EF4-FFF2-40B4-BE49-F238E27FC236}">
                <a16:creationId xmlns:a16="http://schemas.microsoft.com/office/drawing/2014/main" id="{D6C4E3DB-AF0D-FA4C-B495-F3FDD3223863}"/>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powerset</a:t>
            </a:r>
            <a:r>
              <a:rPr lang="en-US" dirty="0"/>
              <a:t> </a:t>
            </a:r>
            <a:r>
              <a:rPr lang="en-US" sz="2000" dirty="0"/>
              <a:t>(1 of 2)</a:t>
            </a:r>
          </a:p>
        </p:txBody>
      </p:sp>
      <p:sp>
        <p:nvSpPr>
          <p:cNvPr id="232" name="Google Shape;232;p37"/>
          <p:cNvSpPr txBox="1">
            <a:spLocks noGrp="1"/>
          </p:cNvSpPr>
          <p:nvPr>
            <p:ph idx="1"/>
          </p:nvPr>
        </p:nvSpPr>
        <p:spPr>
          <a:xfrm>
            <a:off x="952500" y="1027064"/>
            <a:ext cx="10287000" cy="1002090"/>
          </a:xfrm>
        </p:spPr>
        <p:txBody>
          <a:bodyPr spcFirstLastPara="1" vert="horz" wrap="square" lIns="121900" tIns="121900" rIns="121900" bIns="121900" rtlCol="0" anchor="t" anchorCtr="0">
            <a:noAutofit/>
          </a:bodyPr>
          <a:lstStyle/>
          <a:p>
            <a:pPr marL="0" indent="0">
              <a:buNone/>
            </a:pPr>
            <a:r>
              <a:rPr lang="en-US" dirty="0"/>
              <a:t>The following code from online Appendix B is the definition of a </a:t>
            </a:r>
            <a:r>
              <a:rPr lang="en-US" dirty="0">
                <a:latin typeface="Courier New" panose="02070309020205020404" pitchFamily="49" charset="0"/>
                <a:cs typeface="Courier New" panose="02070309020205020404" pitchFamily="49" charset="0"/>
              </a:rPr>
              <a:t>powerset</a:t>
            </a:r>
            <a:r>
              <a:rPr lang="en-US" dirty="0"/>
              <a:t> function:</a:t>
            </a:r>
          </a:p>
          <a:p>
            <a:endParaRPr lang="en-US" dirty="0"/>
          </a:p>
          <a:p>
            <a:endParaRPr lang="en-US" dirty="0"/>
          </a:p>
          <a:p>
            <a:endParaRPr lang="en-US" dirty="0"/>
          </a:p>
          <a:p>
            <a:endParaRPr lang="en-US" dirty="0">
              <a:sym typeface="Courier New"/>
            </a:endParaRPr>
          </a:p>
          <a:p>
            <a:endParaRPr lang="en-US" dirty="0">
              <a:sym typeface="Courier New"/>
            </a:endParaRPr>
          </a:p>
        </p:txBody>
      </p:sp>
      <p:pic>
        <p:nvPicPr>
          <p:cNvPr id="30722" name="Picture 2" descr="The code lines are as follows. Line 1. Dollar sign, cat power set period s m l. Line 2. fun power set, left parenthesis, nil, right parenthesis, equals, left square bracket, nil, right square bracket. Line 3. Vertical bar, power set, left parenthesis, x colon, colon x s, right parenthesis, equals. Line 4. l e t. Line 5. fun insert in each, left parenthesis, underscore, comma nil, right parenthesis, equals nil. Line 6. Vertical bar, insert in each, left parenthesis, item comma x colon, colon x s, right parenthesis, equals. Line 7. Left parenthesis, item colon, colon x, right parenthesis, colon, colon insert in each, left parenthesis, item comma x s, right parenthesis, semicolon. Line 8. v a l y equals power set, left parenthesis, x s, right parenthesis. Line 9. in. Line 10. insert in each, left parenthesis, x comma y, right parenthesis, at y. Line 11. end, semicolon. Line 12. Dollar sign. Line 13. Dollar sign, s m l power set period s m l. Line 14. Standard M L of New Jersey, left parenthesis, 64 hyphen bit, right parenthesis, v 110.98. Line 15. Left square bracket, opening power set period s m l, right square bracket. Line 16. v a l power set equals f n colon prime a list minus greater than prime a list list." title="A set of 16 code lines with the definition of the function power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568" y="2204084"/>
            <a:ext cx="6697856"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4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 name="Title 1">
            <a:extLst>
              <a:ext uri="{FF2B5EF4-FFF2-40B4-BE49-F238E27FC236}">
                <a16:creationId xmlns:a16="http://schemas.microsoft.com/office/drawing/2014/main" id="{D6C4E3DB-AF0D-FA4C-B495-F3FDD3223863}"/>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powerset</a:t>
            </a:r>
            <a:r>
              <a:rPr lang="en-US" dirty="0"/>
              <a:t> </a:t>
            </a:r>
            <a:r>
              <a:rPr lang="en-US" sz="2000" dirty="0"/>
              <a:t>(2 of 2)</a:t>
            </a:r>
            <a:endParaRPr lang="en-US" dirty="0">
              <a:latin typeface="Courier New" panose="02070309020205020404" pitchFamily="49" charset="0"/>
              <a:cs typeface="Courier New" panose="02070309020205020404" pitchFamily="49" charset="0"/>
            </a:endParaRPr>
          </a:p>
        </p:txBody>
      </p:sp>
      <p:sp>
        <p:nvSpPr>
          <p:cNvPr id="232" name="Google Shape;232;p37"/>
          <p:cNvSpPr txBox="1">
            <a:spLocks noGrp="1"/>
          </p:cNvSpPr>
          <p:nvPr>
            <p:ph idx="1"/>
          </p:nvPr>
        </p:nvSpPr>
        <p:spPr>
          <a:xfrm>
            <a:off x="952500" y="881149"/>
            <a:ext cx="10287000" cy="1002090"/>
          </a:xfrm>
        </p:spPr>
        <p:txBody>
          <a:bodyPr spcFirstLastPara="1" vert="horz" wrap="square" lIns="121900" tIns="121900" rIns="121900" bIns="121900" rtlCol="0" anchor="t" anchorCtr="0">
            <a:noAutofit/>
          </a:bodyPr>
          <a:lstStyle/>
          <a:p>
            <a:pPr marL="0" indent="0">
              <a:buNone/>
            </a:pPr>
            <a:r>
              <a:rPr lang="en-US" dirty="0"/>
              <a:t>Using the HOF </a:t>
            </a:r>
            <a:r>
              <a:rPr lang="en-US" dirty="0">
                <a:latin typeface="Courier New" panose="02070309020205020404" pitchFamily="49" charset="0"/>
                <a:cs typeface="Courier New" panose="02070309020205020404" pitchFamily="49" charset="0"/>
              </a:rPr>
              <a:t>map</a:t>
            </a:r>
            <a:r>
              <a:rPr lang="en-US" dirty="0"/>
              <a:t>, we can make this definition more succinct:</a:t>
            </a:r>
          </a:p>
          <a:p>
            <a:endParaRPr lang="en-US" dirty="0"/>
          </a:p>
          <a:p>
            <a:endParaRPr lang="en-US" dirty="0"/>
          </a:p>
          <a:p>
            <a:endParaRPr lang="en-US" dirty="0"/>
          </a:p>
          <a:p>
            <a:endParaRPr lang="en-US" dirty="0">
              <a:sym typeface="Courier New"/>
            </a:endParaRPr>
          </a:p>
          <a:p>
            <a:endParaRPr lang="en-US" dirty="0">
              <a:sym typeface="Courier New"/>
            </a:endParaRPr>
          </a:p>
        </p:txBody>
      </p:sp>
      <p:pic>
        <p:nvPicPr>
          <p:cNvPr id="31746" name="Picture 2" descr="The code lines are as follows. Line 1. Dollar sign cat powerset period s m l. Line 2. fun power set nil equals, left square bracket, nil, right square bracket. Line 3. Vertical bar, power set, left parenthesis, x colon, colon x s, right parenthesis, equals. Line 4. l e t. Line 5. v a l temp equals power set x s. Line 6. in. Line 7. Left parenthesis, map, left parenthesis, f n excess equals greater than x colon, colon excess, right parenthesis, temp, right parenthesis, at temp. Line 8. end, semicolon. Line 9. Dollar sign. Line 10. Dollar sign, s m l power set period s m l. Line 11. Standard M L of New Jersey, left parenthesis, 64 hyphen bit, right parenthesis, v 110.98. Line 12. Left square bracket, opening power set period s m l, right square bracket. Line 13. v a l power set equals f n colon prime a list minus greater than prime a list list. Line 14. Minus power set, left square bracket, 1, right square bracket, semicolon. Line 15. v a l it equals, left square bracket, left square bracket, 1, right square bracket, comma, left square bracket, right square bracket, right square bracket, colon i n t list list. Line 16. power set, left square bracket, 1 comma 2, right square bracket, semicolon. Line 17. v a l it equals, left square bracket, left square bracket, 1 comma 2, right square bracket, comma, left square bracket, 1, right square bracket, comma, left square bracket, 2, right square bracket, comma, left square bracket, right square bracket, right square bracket, colon i n t list list." title="A set of 17 code lines with the definition of the function powerset made more succinct using the H O F 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859" y="1741366"/>
            <a:ext cx="4860630" cy="3196393"/>
          </a:xfrm>
          <a:prstGeom prst="rect">
            <a:avLst/>
          </a:prstGeom>
          <a:noFill/>
          <a:extLst>
            <a:ext uri="{909E8E84-426E-40DD-AFC4-6F175D3DCCD1}">
              <a14:hiddenFill xmlns:a14="http://schemas.microsoft.com/office/drawing/2010/main">
                <a:solidFill>
                  <a:srgbClr val="FFFFFF"/>
                </a:solidFill>
              </a14:hiddenFill>
            </a:ext>
          </a:extLst>
        </p:spPr>
      </p:pic>
      <p:pic>
        <p:nvPicPr>
          <p:cNvPr id="31747" name="Picture 3" descr="The code lines are as follows. Line 18. Minus power set, left square bracket, 1 comma 2 comma 3, right square bracket, semicolon. Line 19. v a l it equals, left square bracket, left square bracket, 1 comma 2 comma 3, right square bracket, comma, left square bracket, 1 comma 2, right square bracket, comma, left square bracket, 1 comma 3, right square bracket, comma, left square bracket, 1, right square bracket, comma, left square bracket, 2 comma 3, right square bracket, comma, left square bracket, 2, right square bracket, comma, left square bracket, 3, right square bracket, comma, left square bracket, right square bracket, right square bracket, colon i n t list list." title="Continuation of the code with the definition of the function powerset made more succinct using H O F map, consisting of two lin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859" y="5074444"/>
            <a:ext cx="6315962" cy="3203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13155FC-C057-4C47-9118-BA1EA50F1CAE}"/>
              </a:ext>
            </a:extLst>
          </p:cNvPr>
          <p:cNvSpPr txBox="1"/>
          <p:nvPr/>
        </p:nvSpPr>
        <p:spPr>
          <a:xfrm>
            <a:off x="1137918" y="5657671"/>
            <a:ext cx="8383272"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Use of the built-in HOF map in this revised definition obviates the need for the nested helper function</a:t>
            </a:r>
            <a:r>
              <a:rPr lang="en-US" dirty="0"/>
              <a:t> </a:t>
            </a:r>
            <a:r>
              <a:rPr lang="en-US" dirty="0" err="1">
                <a:latin typeface="Courier New" panose="02070309020205020404" pitchFamily="49" charset="0"/>
                <a:cs typeface="Courier New" panose="02070309020205020404" pitchFamily="49" charset="0"/>
              </a:rPr>
              <a:t>insertineach</a:t>
            </a:r>
            <a:r>
              <a:rPr lang="en-US" dirty="0"/>
              <a:t>.</a:t>
            </a:r>
          </a:p>
        </p:txBody>
      </p:sp>
    </p:spTree>
    <p:extLst>
      <p:ext uri="{BB962C8B-B14F-4D97-AF65-F5344CB8AC3E}">
        <p14:creationId xmlns:p14="http://schemas.microsoft.com/office/powerpoint/2010/main" val="27665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3" name="Title 2">
            <a:extLst>
              <a:ext uri="{FF2B5EF4-FFF2-40B4-BE49-F238E27FC236}">
                <a16:creationId xmlns:a16="http://schemas.microsoft.com/office/drawing/2014/main" id="{7AC98EBC-311D-E142-9BED-DD1653517F0E}"/>
              </a:ext>
            </a:extLst>
          </p:cNvPr>
          <p:cNvSpPr>
            <a:spLocks noGrp="1"/>
          </p:cNvSpPr>
          <p:nvPr>
            <p:ph type="title"/>
          </p:nvPr>
        </p:nvSpPr>
        <p:spPr/>
        <p:txBody>
          <a:bodyPr/>
          <a:lstStyle/>
          <a:p>
            <a:r>
              <a:rPr lang="en-US" dirty="0"/>
              <a:t>Summary</a:t>
            </a:r>
          </a:p>
        </p:txBody>
      </p:sp>
      <p:sp>
        <p:nvSpPr>
          <p:cNvPr id="255" name="Google Shape;255;p40"/>
          <p:cNvSpPr txBox="1">
            <a:spLocks noGrp="1"/>
          </p:cNvSpPr>
          <p:nvPr>
            <p:ph idx="1"/>
          </p:nvPr>
        </p:nvSpPr>
        <p:spPr>
          <a:xfrm>
            <a:off x="925830" y="1490870"/>
            <a:ext cx="10287000" cy="4699047"/>
          </a:xfrm>
        </p:spPr>
        <p:txBody>
          <a:bodyPr spcFirstLastPara="1" vert="horz" wrap="square" lIns="121900" tIns="121900" rIns="121900" bIns="121900" rtlCol="0" anchor="t" anchorCtr="0">
            <a:noAutofit/>
          </a:bodyPr>
          <a:lstStyle/>
          <a:p>
            <a:r>
              <a:rPr lang="en-US" dirty="0"/>
              <a:t>Higher-order functions support the capture and reuse of a pattern of recursion or, more generally, a pattern of control.</a:t>
            </a:r>
          </a:p>
          <a:p>
            <a:r>
              <a:rPr lang="en-US" dirty="0"/>
              <a:t>Curried HOFs provide the glue that enables programmers to compose reusable atomic functions together in creative ways.</a:t>
            </a:r>
          </a:p>
          <a:p>
            <a:r>
              <a:rPr lang="en-US" dirty="0"/>
              <a:t>The resulting functions can be used in concert to craft a malleable/reconfigurable program.</a:t>
            </a:r>
          </a:p>
          <a:p>
            <a:r>
              <a:rPr lang="en-US" dirty="0"/>
              <a:t>What results is a general set of (reusable) tools resembling an API rather than a monolithic program.</a:t>
            </a:r>
          </a:p>
          <a:p>
            <a:r>
              <a:rPr lang="en-US" dirty="0"/>
              <a:t>This style of modular programming makes programs easier to debug, maintain, and reuse (Hughes 1989).</a:t>
            </a:r>
          </a:p>
          <a:p>
            <a:endParaRPr lang="en-US" dirty="0">
              <a:sym typeface="Courier New"/>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E5932-14FA-DD46-B9F6-30A8D500AC3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9982B9D-C81B-A742-A4B3-75FB091FC8A4}"/>
              </a:ext>
            </a:extLst>
          </p:cNvPr>
          <p:cNvSpPr>
            <a:spLocks noGrp="1"/>
          </p:cNvSpPr>
          <p:nvPr>
            <p:ph idx="1"/>
          </p:nvPr>
        </p:nvSpPr>
        <p:spPr/>
        <p:txBody>
          <a:bodyPr>
            <a:normAutofit/>
          </a:bodyPr>
          <a:lstStyle/>
          <a:p>
            <a:r>
              <a:rPr lang="en-US" dirty="0">
                <a:solidFill>
                  <a:schemeClr val="tx1"/>
                </a:solidFill>
              </a:rPr>
              <a:t>8.1 Chapter Objectives</a:t>
            </a:r>
          </a:p>
          <a:p>
            <a:r>
              <a:rPr lang="en-US" dirty="0">
                <a:solidFill>
                  <a:schemeClr val="tx1"/>
                </a:solidFill>
              </a:rPr>
              <a:t>8.2 Partial Function Application</a:t>
            </a:r>
          </a:p>
          <a:p>
            <a:r>
              <a:rPr lang="en-US" dirty="0">
                <a:solidFill>
                  <a:schemeClr val="tx1"/>
                </a:solidFill>
              </a:rPr>
              <a:t>8.3 Currying</a:t>
            </a:r>
          </a:p>
          <a:p>
            <a:r>
              <a:rPr lang="en-US" dirty="0">
                <a:solidFill>
                  <a:schemeClr val="tx1"/>
                </a:solidFill>
              </a:rPr>
              <a:t>8.4 Putting It All Together: Higher-Order Functions</a:t>
            </a:r>
          </a:p>
          <a:p>
            <a:r>
              <a:rPr lang="en-US" b="1" dirty="0">
                <a:solidFill>
                  <a:schemeClr val="tx1"/>
                </a:solidFill>
              </a:rPr>
              <a:t>8.5 Analysis</a:t>
            </a:r>
          </a:p>
          <a:p>
            <a:r>
              <a:rPr lang="en-US" dirty="0">
                <a:solidFill>
                  <a:schemeClr val="tx1"/>
                </a:solidFill>
              </a:rPr>
              <a:t>8.6 Thematic Takeaways</a:t>
            </a:r>
          </a:p>
        </p:txBody>
      </p:sp>
    </p:spTree>
    <p:extLst>
      <p:ext uri="{BB962C8B-B14F-4D97-AF65-F5344CB8AC3E}">
        <p14:creationId xmlns:p14="http://schemas.microsoft.com/office/powerpoint/2010/main" val="80032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A5E5C-A037-1746-9C3C-99091FB9A695}"/>
              </a:ext>
            </a:extLst>
          </p:cNvPr>
          <p:cNvSpPr>
            <a:spLocks noGrp="1"/>
          </p:cNvSpPr>
          <p:nvPr>
            <p:ph type="title"/>
          </p:nvPr>
        </p:nvSpPr>
        <p:spPr/>
        <p:txBody>
          <a:bodyPr/>
          <a:lstStyle/>
          <a:p>
            <a:r>
              <a:rPr lang="en-US" dirty="0"/>
              <a:t>8.5 Analysis </a:t>
            </a:r>
            <a:r>
              <a:rPr lang="en-US" sz="2000" dirty="0"/>
              <a:t>(1 of 3)</a:t>
            </a:r>
          </a:p>
        </p:txBody>
      </p:sp>
      <p:sp>
        <p:nvSpPr>
          <p:cNvPr id="3" name="Content Placeholder 2">
            <a:extLst>
              <a:ext uri="{FF2B5EF4-FFF2-40B4-BE49-F238E27FC236}">
                <a16:creationId xmlns:a16="http://schemas.microsoft.com/office/drawing/2014/main" id="{75428B7B-E7C7-0240-B2E3-261C33310A99}"/>
              </a:ext>
            </a:extLst>
          </p:cNvPr>
          <p:cNvSpPr>
            <a:spLocks noGrp="1"/>
          </p:cNvSpPr>
          <p:nvPr>
            <p:ph idx="1"/>
          </p:nvPr>
        </p:nvSpPr>
        <p:spPr/>
        <p:txBody>
          <a:bodyPr/>
          <a:lstStyle/>
          <a:p>
            <a:r>
              <a:rPr lang="en-US" dirty="0"/>
              <a:t>Higher-order functions capture common, typically recursive, programming patterns as functions.</a:t>
            </a:r>
          </a:p>
          <a:p>
            <a:r>
              <a:rPr lang="en-US" dirty="0"/>
              <a:t>When HOFs are curried, they can be used to automatically define atomic functions—rendering the HOFs more powerful.</a:t>
            </a:r>
          </a:p>
          <a:p>
            <a:r>
              <a:rPr lang="en-US" dirty="0"/>
              <a:t>Curried HOFs help programmers define functions in a modular, succinct, and easily modifiable/reconfigurable fashion.</a:t>
            </a:r>
          </a:p>
          <a:p>
            <a:r>
              <a:rPr lang="en-US" dirty="0"/>
              <a:t>In this style of programming, programs are composed of a series of concise function definitions that are defined through the application of (curried) HOFs</a:t>
            </a:r>
          </a:p>
          <a:p>
            <a:pPr lvl="1"/>
            <a:r>
              <a:rPr lang="en-US" dirty="0"/>
              <a:t>map;</a:t>
            </a:r>
          </a:p>
          <a:p>
            <a:pPr lvl="1"/>
            <a:r>
              <a:rPr lang="en-US" dirty="0"/>
              <a:t>functional composition: </a:t>
            </a:r>
            <a:r>
              <a:rPr lang="en-US" dirty="0">
                <a:latin typeface="Courier New" panose="02070309020205020404" pitchFamily="49" charset="0"/>
                <a:cs typeface="Courier New" panose="02070309020205020404" pitchFamily="49" charset="0"/>
              </a:rPr>
              <a:t>o</a:t>
            </a:r>
            <a:r>
              <a:rPr lang="en-US" dirty="0"/>
              <a:t> in ML and </a:t>
            </a:r>
            <a:r>
              <a:rPr lang="en-US" dirty="0">
                <a:latin typeface="Courier New" panose="02070309020205020404" pitchFamily="49" charset="0"/>
                <a:cs typeface="Courier New" panose="02070309020205020404" pitchFamily="49" charset="0"/>
              </a:rPr>
              <a:t>.</a:t>
            </a:r>
            <a:r>
              <a:rPr lang="en-US" dirty="0"/>
              <a:t> in Haskell; and</a:t>
            </a:r>
          </a:p>
          <a:p>
            <a:pPr lvl="1"/>
            <a:r>
              <a:rPr lang="en-US" dirty="0" err="1">
                <a:latin typeface="Courier New" panose="02070309020205020404" pitchFamily="49" charset="0"/>
                <a:cs typeface="Courier New" panose="02070309020205020404" pitchFamily="49" charset="0"/>
              </a:rPr>
              <a:t>foldl</a:t>
            </a:r>
            <a:r>
              <a:rPr lang="en-US" dirty="0"/>
              <a:t>/</a:t>
            </a:r>
            <a:r>
              <a:rPr lang="en-US" dirty="0" err="1">
                <a:latin typeface="Courier New" panose="02070309020205020404" pitchFamily="49" charset="0"/>
                <a:cs typeface="Courier New" panose="02070309020205020404" pitchFamily="49" charset="0"/>
              </a:rPr>
              <a:t>foldr</a:t>
            </a:r>
            <a:r>
              <a:rPr lang="en-US" dirty="0">
                <a:latin typeface="Courier New" panose="02070309020205020404" pitchFamily="49" charset="0"/>
                <a:cs typeface="Courier New" panose="02070309020205020404" pitchFamily="49" charset="0"/>
              </a:rPr>
              <a:t>.</a:t>
            </a:r>
            <a:endParaRPr lang="en-US" dirty="0"/>
          </a:p>
          <a:p>
            <a:endParaRPr lang="en-US" dirty="0"/>
          </a:p>
        </p:txBody>
      </p:sp>
    </p:spTree>
    <p:extLst>
      <p:ext uri="{BB962C8B-B14F-4D97-AF65-F5344CB8AC3E}">
        <p14:creationId xmlns:p14="http://schemas.microsoft.com/office/powerpoint/2010/main" val="274373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 name="Title 1">
            <a:extLst>
              <a:ext uri="{FF2B5EF4-FFF2-40B4-BE49-F238E27FC236}">
                <a16:creationId xmlns:a16="http://schemas.microsoft.com/office/drawing/2014/main" id="{E9634F53-D17C-A445-A464-DCA87C45B17D}"/>
              </a:ext>
            </a:extLst>
          </p:cNvPr>
          <p:cNvSpPr>
            <a:spLocks noGrp="1"/>
          </p:cNvSpPr>
          <p:nvPr>
            <p:ph type="title"/>
          </p:nvPr>
        </p:nvSpPr>
        <p:spPr/>
        <p:txBody>
          <a:bodyPr/>
          <a:lstStyle/>
          <a:p>
            <a:r>
              <a:rPr lang="en-US" dirty="0"/>
              <a:t>8.5 Analysis </a:t>
            </a:r>
            <a:r>
              <a:rPr lang="en-US" sz="2000" dirty="0"/>
              <a:t>(2 of 3)</a:t>
            </a:r>
            <a:endParaRPr lang="en-US" dirty="0"/>
          </a:p>
        </p:txBody>
      </p:sp>
      <p:sp>
        <p:nvSpPr>
          <p:cNvPr id="3" name="Text Placeholder 2">
            <a:extLst>
              <a:ext uri="{FF2B5EF4-FFF2-40B4-BE49-F238E27FC236}">
                <a16:creationId xmlns:a16="http://schemas.microsoft.com/office/drawing/2014/main" id="{1D851456-E1E1-CC44-BBF1-F1159A9D1023}"/>
              </a:ext>
            </a:extLst>
          </p:cNvPr>
          <p:cNvSpPr>
            <a:spLocks noGrp="1"/>
          </p:cNvSpPr>
          <p:nvPr>
            <p:ph type="body" idx="4294967295"/>
          </p:nvPr>
        </p:nvSpPr>
        <p:spPr>
          <a:xfrm>
            <a:off x="831850" y="1563688"/>
            <a:ext cx="11055350" cy="4554537"/>
          </a:xfrm>
        </p:spPr>
        <p:txBody>
          <a:bodyPr/>
          <a:lstStyle/>
          <a:p>
            <a:r>
              <a:rPr lang="en-US" dirty="0"/>
              <a:t>P</a:t>
            </a:r>
            <a:r>
              <a:rPr lang="en-US" dirty="0">
                <a:solidFill>
                  <a:schemeClr val="tx1"/>
                </a:solidFill>
              </a:rPr>
              <a:t>rogramming becomes essentially the process of creating composable building blocks and combining them like LEGO(R) bricks in creative ways to solve a problem.</a:t>
            </a:r>
          </a:p>
          <a:p>
            <a:r>
              <a:rPr lang="en-US" dirty="0">
                <a:solidFill>
                  <a:schemeClr val="tx1"/>
                </a:solidFill>
              </a:rPr>
              <a:t>The resulting programs are more concise, modular, and easily reconfigurable than programs where each individual function is defined literally (i.e., hardcoded).</a:t>
            </a:r>
          </a:p>
          <a:p>
            <a:r>
              <a:rPr lang="en-US" dirty="0"/>
              <a:t>The challenge and creativity require determining the appropriate level of granularity of the atomic functions, figuring out how to automatically define them using (built-in) HOFs, and then combining them using other HOFs into a program so that they work in concert</a:t>
            </a:r>
          </a:p>
          <a:p>
            <a:r>
              <a:rPr lang="en-US" dirty="0"/>
              <a:t>Resembles building a library or API more than an application program.</a:t>
            </a:r>
          </a:p>
          <a:p>
            <a:r>
              <a:rPr lang="en-US" dirty="0"/>
              <a:t>Focus is more on identifying, developing, and using the appropriate higher-order abstractions than on solving the target problem.</a:t>
            </a:r>
          </a:p>
          <a:p>
            <a:endParaRPr lang="en-US" dirty="0">
              <a:solidFill>
                <a:schemeClr val="tx1"/>
              </a:solidFill>
            </a:endParaRPr>
          </a:p>
          <a:p>
            <a:endParaRPr lang="en-US" dirty="0">
              <a:solidFill>
                <a:schemeClr val="tx1"/>
              </a:solidFill>
            </a:endParaRPr>
          </a:p>
          <a:p>
            <a:endParaRPr lang="en-US" dirty="0"/>
          </a:p>
        </p:txBody>
      </p:sp>
    </p:spTree>
    <p:extLst>
      <p:ext uri="{BB962C8B-B14F-4D97-AF65-F5344CB8AC3E}">
        <p14:creationId xmlns:p14="http://schemas.microsoft.com/office/powerpoint/2010/main" val="79347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55921-2EA7-9440-9F3E-1C7111DB6CED}"/>
              </a:ext>
            </a:extLst>
          </p:cNvPr>
          <p:cNvSpPr>
            <a:spLocks noGrp="1"/>
          </p:cNvSpPr>
          <p:nvPr>
            <p:ph type="title"/>
          </p:nvPr>
        </p:nvSpPr>
        <p:spPr/>
        <p:txBody>
          <a:bodyPr/>
          <a:lstStyle/>
          <a:p>
            <a:r>
              <a:rPr lang="en-US" dirty="0"/>
              <a:t>8.5 Analysis </a:t>
            </a:r>
            <a:r>
              <a:rPr lang="en-US" sz="2000" dirty="0"/>
              <a:t>(3 of 3)</a:t>
            </a:r>
            <a:endParaRPr lang="en-US" dirty="0"/>
          </a:p>
        </p:txBody>
      </p:sp>
      <p:sp>
        <p:nvSpPr>
          <p:cNvPr id="3" name="Content Placeholder 2">
            <a:extLst>
              <a:ext uri="{FF2B5EF4-FFF2-40B4-BE49-F238E27FC236}">
                <a16:creationId xmlns:a16="http://schemas.microsoft.com/office/drawing/2014/main" id="{44B80BA3-C24D-F549-8267-8A8F790A7580}"/>
              </a:ext>
            </a:extLst>
          </p:cNvPr>
          <p:cNvSpPr>
            <a:spLocks noGrp="1"/>
          </p:cNvSpPr>
          <p:nvPr>
            <p:ph idx="1"/>
          </p:nvPr>
        </p:nvSpPr>
        <p:spPr/>
        <p:txBody>
          <a:bodyPr/>
          <a:lstStyle/>
          <a:p>
            <a:r>
              <a:rPr lang="en-US" dirty="0"/>
              <a:t>Once the abstractions and essential elements have crystallized, solving the problem at hand is an afterthought.</a:t>
            </a:r>
          </a:p>
          <a:p>
            <a:r>
              <a:rPr lang="en-US" dirty="0"/>
              <a:t>The pay-off, of course, is that the resulting abstractions can be reused in different arrangements in new programs to solve future problems.</a:t>
            </a:r>
          </a:p>
        </p:txBody>
      </p:sp>
    </p:spTree>
    <p:extLst>
      <p:ext uri="{BB962C8B-B14F-4D97-AF65-F5344CB8AC3E}">
        <p14:creationId xmlns:p14="http://schemas.microsoft.com/office/powerpoint/2010/main" val="335078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E5932-14FA-DD46-B9F6-30A8D500AC3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9982B9D-C81B-A742-A4B3-75FB091FC8A4}"/>
              </a:ext>
            </a:extLst>
          </p:cNvPr>
          <p:cNvSpPr>
            <a:spLocks noGrp="1"/>
          </p:cNvSpPr>
          <p:nvPr>
            <p:ph idx="1"/>
          </p:nvPr>
        </p:nvSpPr>
        <p:spPr/>
        <p:txBody>
          <a:bodyPr>
            <a:normAutofit/>
          </a:bodyPr>
          <a:lstStyle/>
          <a:p>
            <a:r>
              <a:rPr lang="en-US" dirty="0">
                <a:solidFill>
                  <a:schemeClr val="tx1"/>
                </a:solidFill>
              </a:rPr>
              <a:t>8.1 Chapter Objectives</a:t>
            </a:r>
          </a:p>
          <a:p>
            <a:r>
              <a:rPr lang="en-US" dirty="0">
                <a:solidFill>
                  <a:schemeClr val="tx1"/>
                </a:solidFill>
              </a:rPr>
              <a:t>8.2 Partial Function Application</a:t>
            </a:r>
          </a:p>
          <a:p>
            <a:r>
              <a:rPr lang="en-US" dirty="0">
                <a:solidFill>
                  <a:schemeClr val="tx1"/>
                </a:solidFill>
              </a:rPr>
              <a:t>8.3 Currying</a:t>
            </a:r>
          </a:p>
          <a:p>
            <a:r>
              <a:rPr lang="en-US" dirty="0">
                <a:solidFill>
                  <a:schemeClr val="tx1"/>
                </a:solidFill>
              </a:rPr>
              <a:t>8.4 Putting It All Together: Higher-Order Functions</a:t>
            </a:r>
          </a:p>
          <a:p>
            <a:r>
              <a:rPr lang="en-US" dirty="0">
                <a:solidFill>
                  <a:schemeClr val="tx1"/>
                </a:solidFill>
              </a:rPr>
              <a:t>8.5 Analysis</a:t>
            </a:r>
          </a:p>
          <a:p>
            <a:r>
              <a:rPr lang="en-US" b="1" dirty="0">
                <a:solidFill>
                  <a:schemeClr val="tx1"/>
                </a:solidFill>
              </a:rPr>
              <a:t>8.6 Thematic Takeaways</a:t>
            </a:r>
          </a:p>
        </p:txBody>
      </p:sp>
    </p:spTree>
    <p:extLst>
      <p:ext uri="{BB962C8B-B14F-4D97-AF65-F5344CB8AC3E}">
        <p14:creationId xmlns:p14="http://schemas.microsoft.com/office/powerpoint/2010/main" val="221541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8D9A-08E7-6F4D-9184-905F5BEDE0F7}"/>
              </a:ext>
            </a:extLst>
          </p:cNvPr>
          <p:cNvSpPr>
            <a:spLocks noGrp="1"/>
          </p:cNvSpPr>
          <p:nvPr>
            <p:ph type="title"/>
          </p:nvPr>
        </p:nvSpPr>
        <p:spPr/>
        <p:txBody>
          <a:bodyPr/>
          <a:lstStyle/>
          <a:p>
            <a:r>
              <a:rPr lang="en-US" dirty="0"/>
              <a:t>8.2 Partial Function Application </a:t>
            </a:r>
            <a:r>
              <a:rPr lang="en-US" sz="2000" dirty="0"/>
              <a:t>(1 of 3)</a:t>
            </a:r>
          </a:p>
        </p:txBody>
      </p:sp>
      <p:sp>
        <p:nvSpPr>
          <p:cNvPr id="3" name="Content Placeholder 2">
            <a:extLst>
              <a:ext uri="{FF2B5EF4-FFF2-40B4-BE49-F238E27FC236}">
                <a16:creationId xmlns:a16="http://schemas.microsoft.com/office/drawing/2014/main" id="{AA8AFC0A-C6DE-394F-83CF-644C2E96B634}"/>
              </a:ext>
            </a:extLst>
          </p:cNvPr>
          <p:cNvSpPr>
            <a:spLocks noGrp="1"/>
          </p:cNvSpPr>
          <p:nvPr>
            <p:ph idx="1"/>
          </p:nvPr>
        </p:nvSpPr>
        <p:spPr/>
        <p:txBody>
          <a:bodyPr>
            <a:normAutofit/>
          </a:bodyPr>
          <a:lstStyle/>
          <a:p>
            <a:pPr marL="0" indent="0">
              <a:buClr>
                <a:schemeClr val="dk1"/>
              </a:buClr>
              <a:buSzPts val="2500"/>
              <a:buNone/>
            </a:pPr>
            <a:endParaRPr lang="en-US" dirty="0">
              <a:solidFill>
                <a:schemeClr val="tx1"/>
              </a:solidFill>
            </a:endParaRPr>
          </a:p>
          <a:p>
            <a:pPr marL="0" indent="0">
              <a:buClr>
                <a:schemeClr val="dk1"/>
              </a:buClr>
              <a:buSzPts val="2500"/>
              <a:buNone/>
            </a:pPr>
            <a:endParaRPr lang="en-US" dirty="0"/>
          </a:p>
          <a:p>
            <a:pPr marL="0" indent="0">
              <a:buClr>
                <a:schemeClr val="dk1"/>
              </a:buClr>
              <a:buSzPts val="2500"/>
              <a:buNone/>
            </a:pPr>
            <a:r>
              <a:rPr lang="en-US" dirty="0"/>
              <a:t>W</a:t>
            </a:r>
            <a:r>
              <a:rPr lang="en-US" dirty="0">
                <a:solidFill>
                  <a:schemeClr val="tx1"/>
                </a:solidFill>
              </a:rPr>
              <a:t>ith </a:t>
            </a:r>
            <a:r>
              <a:rPr lang="en-US" i="1" dirty="0">
                <a:solidFill>
                  <a:schemeClr val="tx1"/>
                </a:solidFill>
              </a:rPr>
              <a:t>partial function application</a:t>
            </a:r>
            <a:r>
              <a:rPr lang="en-US" dirty="0">
                <a:solidFill>
                  <a:schemeClr val="tx1"/>
                </a:solidFill>
              </a:rPr>
              <a:t>, for any function </a:t>
            </a:r>
            <a:r>
              <a:rPr lang="en-US" i="1" dirty="0">
                <a:solidFill>
                  <a:schemeClr val="dk1"/>
                </a:solidFill>
              </a:rPr>
              <a:t>f</a:t>
            </a:r>
            <a:r>
              <a:rPr lang="en-US" dirty="0">
                <a:solidFill>
                  <a:schemeClr val="dk1"/>
                </a:solidFill>
              </a:rPr>
              <a:t> (</a:t>
            </a:r>
            <a:r>
              <a:rPr lang="en-US" i="1" dirty="0">
                <a:solidFill>
                  <a:schemeClr val="dk1"/>
                </a:solidFill>
              </a:rPr>
              <a:t>p</a:t>
            </a:r>
            <a:r>
              <a:rPr lang="en-US" baseline="-25000" dirty="0">
                <a:solidFill>
                  <a:schemeClr val="dk1"/>
                </a:solidFill>
              </a:rPr>
              <a:t>1</a:t>
            </a:r>
            <a:r>
              <a:rPr lang="en-US" dirty="0">
                <a:solidFill>
                  <a:schemeClr val="dk1"/>
                </a:solidFill>
              </a:rPr>
              <a:t>, </a:t>
            </a:r>
            <a:r>
              <a:rPr lang="en-US" i="1" dirty="0">
                <a:solidFill>
                  <a:schemeClr val="dk1"/>
                </a:solidFill>
              </a:rPr>
              <a:t>p</a:t>
            </a:r>
            <a:r>
              <a:rPr lang="en-US" baseline="-25000" dirty="0">
                <a:solidFill>
                  <a:schemeClr val="dk1"/>
                </a:solidFill>
              </a:rPr>
              <a:t>2</a:t>
            </a:r>
            <a:r>
              <a:rPr lang="en-US" dirty="0">
                <a:solidFill>
                  <a:schemeClr val="dk1"/>
                </a:solidFill>
              </a:rPr>
              <a:t>, ..., </a:t>
            </a:r>
            <a:r>
              <a:rPr lang="en-US" i="1" dirty="0" err="1">
                <a:solidFill>
                  <a:schemeClr val="dk1"/>
                </a:solidFill>
              </a:rPr>
              <a:t>p</a:t>
            </a:r>
            <a:r>
              <a:rPr lang="en-US" i="1" baseline="-25000" dirty="0" err="1">
                <a:solidFill>
                  <a:schemeClr val="dk1"/>
                </a:solidFill>
              </a:rPr>
              <a:t>n</a:t>
            </a:r>
            <a:r>
              <a:rPr lang="en-US" dirty="0">
                <a:solidFill>
                  <a:schemeClr val="dk1"/>
                </a:solidFill>
              </a:rPr>
              <a:t>),</a:t>
            </a:r>
          </a:p>
          <a:p>
            <a:pPr indent="0">
              <a:buNone/>
            </a:pPr>
            <a:endParaRPr lang="en-US" dirty="0">
              <a:solidFill>
                <a:schemeClr val="dk1"/>
              </a:solidFill>
            </a:endParaRPr>
          </a:p>
          <a:p>
            <a:pPr indent="0">
              <a:buNone/>
            </a:pPr>
            <a:r>
              <a:rPr lang="en-US" dirty="0">
                <a:solidFill>
                  <a:schemeClr val="dk1"/>
                </a:solidFill>
              </a:rPr>
              <a:t>such that</a:t>
            </a:r>
          </a:p>
          <a:p>
            <a:pPr marL="152396" indent="0">
              <a:buNone/>
            </a:pPr>
            <a:endParaRPr lang="en-US" dirty="0">
              <a:solidFill>
                <a:schemeClr val="tx1"/>
              </a:solidFill>
            </a:endParaRPr>
          </a:p>
          <a:p>
            <a:pPr marL="152396" indent="0">
              <a:buNone/>
            </a:pPr>
            <a:endParaRPr lang="en-US" dirty="0"/>
          </a:p>
        </p:txBody>
      </p:sp>
      <p:pic>
        <p:nvPicPr>
          <p:cNvPr id="1026" name="Picture 2" descr="The line is as follows. f, left parenthesis, a 1, right parenthesis, equals, g, left parenthesis, p 2, comma, p 3, comma, ellipsis, comma, p n, right parenthesis." title="A line of partial function appl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0809" y="3060383"/>
            <a:ext cx="4732972" cy="44716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The line is as follows. g, left parenthesis, a 2, comma, a 3, ellipsis, comma, a n, right parenthesis, equals, f, left parenthesis, a 1, comma, a 2, comma, a 3, ellipsis, comma, a n, right parenthesis." title="The final expression of partial function appli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0808" y="4569143"/>
            <a:ext cx="5951801" cy="357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74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 name="Title 1">
            <a:extLst>
              <a:ext uri="{FF2B5EF4-FFF2-40B4-BE49-F238E27FC236}">
                <a16:creationId xmlns:a16="http://schemas.microsoft.com/office/drawing/2014/main" id="{B662BCB0-2232-2849-9F83-8E7E0C981025}"/>
              </a:ext>
            </a:extLst>
          </p:cNvPr>
          <p:cNvSpPr>
            <a:spLocks noGrp="1"/>
          </p:cNvSpPr>
          <p:nvPr>
            <p:ph type="title"/>
          </p:nvPr>
        </p:nvSpPr>
        <p:spPr/>
        <p:txBody>
          <a:bodyPr/>
          <a:lstStyle/>
          <a:p>
            <a:r>
              <a:rPr lang="en-US" dirty="0"/>
              <a:t>8.6 Thematic Takeaways</a:t>
            </a:r>
          </a:p>
        </p:txBody>
      </p:sp>
      <p:sp>
        <p:nvSpPr>
          <p:cNvPr id="293" name="Google Shape;293;p45"/>
          <p:cNvSpPr txBox="1">
            <a:spLocks noGrp="1"/>
          </p:cNvSpPr>
          <p:nvPr>
            <p:ph idx="1"/>
          </p:nvPr>
        </p:nvSpPr>
        <p:spPr/>
        <p:txBody>
          <a:bodyPr spcFirstLastPara="1" vert="horz" wrap="square" lIns="121900" tIns="121900" rIns="121900" bIns="121900" rtlCol="0" anchor="t" anchorCtr="0">
            <a:noAutofit/>
          </a:bodyPr>
          <a:lstStyle/>
          <a:p>
            <a:r>
              <a:rPr lang="en-US" dirty="0"/>
              <a:t>First-class, lexical closures are an important primitive construct for creating programming abstractions (e.g., partial function application and currying).</a:t>
            </a:r>
          </a:p>
          <a:p>
            <a:r>
              <a:rPr lang="en-US" dirty="0"/>
              <a:t>Higher-order functions capture common, typically recursive, programming patterns as functions.</a:t>
            </a:r>
          </a:p>
          <a:p>
            <a:r>
              <a:rPr lang="en-US" dirty="0"/>
              <a:t>Currying a higher-order function enhances its power because such a function can be used to automatically define new functions.</a:t>
            </a:r>
          </a:p>
          <a:p>
            <a:r>
              <a:rPr lang="en-US" dirty="0"/>
              <a:t>Curried, higher-order functions also provide the glue that enables you to combine these atomic functions to construct more complex functions.</a:t>
            </a:r>
          </a:p>
          <a:p>
            <a:pPr marL="0" indent="0" algn="ctr">
              <a:buNone/>
            </a:pPr>
            <a:r>
              <a:rPr lang="en-US" b="1" dirty="0"/>
              <a:t>HOFs + Currying Concise Functions + Reconfigurable Programs</a:t>
            </a:r>
          </a:p>
          <a:p>
            <a:pPr marL="0" indent="0" algn="ctr">
              <a:buNone/>
            </a:pPr>
            <a:r>
              <a:rPr lang="en-US" b="1" dirty="0"/>
              <a:t>HOFs + Currying (Curried HOFs) ⟿ Modular Programming</a:t>
            </a:r>
          </a:p>
          <a:p>
            <a:endParaRPr lang="en-US" dirty="0">
              <a:sym typeface="Courier New"/>
            </a:endParaRPr>
          </a:p>
        </p:txBody>
      </p:sp>
    </p:spTree>
    <p:extLst>
      <p:ext uri="{BB962C8B-B14F-4D97-AF65-F5344CB8AC3E}">
        <p14:creationId xmlns:p14="http://schemas.microsoft.com/office/powerpoint/2010/main" val="161424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6E84F-71BA-6B4A-B4D4-72A121D7C3FC}"/>
              </a:ext>
            </a:extLst>
          </p:cNvPr>
          <p:cNvSpPr>
            <a:spLocks noGrp="1"/>
          </p:cNvSpPr>
          <p:nvPr>
            <p:ph type="title"/>
          </p:nvPr>
        </p:nvSpPr>
        <p:spPr/>
        <p:txBody>
          <a:bodyPr>
            <a:normAutofit/>
          </a:bodyPr>
          <a:lstStyle/>
          <a:p>
            <a:r>
              <a:rPr lang="en-US" dirty="0"/>
              <a:t>Table 8.1 Type Signatures and </a:t>
            </a:r>
            <a:r>
              <a:rPr lang="el-GR" dirty="0"/>
              <a:t>λ-</a:t>
            </a:r>
            <a:r>
              <a:rPr lang="en-US" dirty="0"/>
              <a:t>Calculus for a Variety of Higher-Order Functions</a:t>
            </a:r>
          </a:p>
        </p:txBody>
      </p:sp>
      <p:pic>
        <p:nvPicPr>
          <p:cNvPr id="10" name="Picture 9" descr="A table of type signature and lambda calculus of different concepts and functions.&#10;&#10;The table shows four columns: Concept, function, type signature, and lambda-calculus. The row entries are as follows. Row 1. Concept: com fun a p p l. Function: apply. Type Signature: Left parenthesis, left parenthesis, left parenthesis, a times b times c, right parenthesis, leads to d, right parenthesis, times a times b times c, right parenthesis, leads to d. Lambda-calculus: Equals lambda, left parenthesis, f, comma, x, comma, y, comma z, right parenthesis, period, f, left parenthesis, x, comma, y, comma, z, right parenthesis. Row 2. Concept: part fun a p p l 1. Function: p apply 1. Type Signature: Left parenthesis, left parenthesis, left parenthesis, a times b times c, right parenthesis, leads to d, right parenthesis, times a, right parenthesis, leads to, left parenthesis, left parenthesis, b times c, right parenthesis, leads to d, right parenthesis. Lambda-Calculus: Equals lambda, left parenthesis, f, comma, x, right parenthesis, period, lambda, left parenthesis, y, comma, z, right parenthesis, period, f, left parenthesis, x, comma, y, comma, z, right parenthesis. Row 3. Concept: part fun a p p l n. Function: p apply. Type Signature: Left parenthesis, left parenthesis, left parenthesis, a times b times c, right parenthesis, leads to d, right parenthesis, times a, right parenthesis, leads to, left parenthesis, left parenthesis, b times c, right parenthesis, leads to d, right parenthesis. Lambda-Calculus: Equals lambda, left parenthesis, f, comma, x, right parenthesis, period, lambda, left parenthesis, y, comma, z, right parenthesis, period, f, left parenthesis, x, comma, y, comma, z, right parenthesis. Row 4. Concept: part fun a p p l n. Function: p apply. Type Signature: Left parenthesis, left parenthesis, left parenthesis, a times b times c, right parenthesis, leads to d, right parenthesis, times a times b, right parenthesis, leads to, left parenthesis, c leads to d, right parenthesis. Lambda-Calculus: Equals lambda, left parenthesis, f, comma, x, comma, y, right parenthesis, period, lambda, left parenthesis, z, right parenthesis, period, f, left parenthesis, x, comma, y, comma, z, right parenthesis. Row 5. Concept: part fun a p p l n. Function: p apply. Type Signature: Left parenthesis, left parenthesis, left parenthesis, a times b times c, right parenthesis, leads to d, right parenthesis, times a times b times c, right parenthesis, leads to, left parenthesis, left curly brace, right curly brace, leads to d, right parenthesis. Lambda-Calculus: Equals lambda, left parenthesis, f, comma, x, comma, y, comma, z, right parenthesis, period, lambda, left parenthesis, right parenthesis, period, f, left parenthesis, x, comma, y, comma, z, right parenthesis. Row 6. Concept: currying. Function: curry. Type Signature: Left parenthesis, left parenthesis, a times b times c, right parenthesis, leads to d, right parenthesis, leads to, left parenthesis, a leads to, left parenthesis, b leads to, left parenthesis, c leads to d, right parenthesis, right parenthesis, right parenthesis. Lambda-Calculus: Equals, lambda, left parenthesis, f, right parenthesis, period, lambda, left parenthesis, x, right parenthesis, period, lambda, left parenthesis, y, right parenthesis, period, lambda, left parenthesis, z, right parenthesis, period, f, left parenthesis, x, comma, y, comma, z, right parenthesis. Row 7. Concept: uncurrying. Function: uncurry. Type Signature: Left parenthesis, a leads to, left parenthesis, b leads to, left parenthesis, c leads to d, right parenthesis, right parenthesis, right parenthesis, left parenthesis, left parenthesis, a times b times c, right parenthesis, leads to d, right parenthesis. Lambda-Calculus: Equals, lambda, left parenthesis, f, right parenthesis, period, lambda l, period, f, left parenthesis, car l, right parenthesis, left parenthesis, c a d r l, right parenthesis, left parenthesis, c a d d r l, right parenthesis." title="A table of type signature and lambda calculus of different concepts and func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777" y="1832663"/>
            <a:ext cx="10179909" cy="23430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6207A1F-5F97-1441-8750-9BF6114EC20A}"/>
              </a:ext>
            </a:extLst>
          </p:cNvPr>
          <p:cNvSpPr txBox="1"/>
          <p:nvPr/>
        </p:nvSpPr>
        <p:spPr>
          <a:xfrm>
            <a:off x="638783" y="4682787"/>
            <a:ext cx="10130971"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Each signature assumes a ternary function ƒ : (</a:t>
            </a:r>
            <a:r>
              <a:rPr lang="en-US" sz="2400" i="1" dirty="0">
                <a:latin typeface="Arial" panose="020B0604020202020204" pitchFamily="34" charset="0"/>
                <a:cs typeface="Arial" panose="020B0604020202020204" pitchFamily="34" charset="0"/>
              </a:rPr>
              <a:t>a</a:t>
            </a:r>
            <a:r>
              <a:rPr lang="en-US" sz="2400" dirty="0">
                <a:latin typeface="Arial" panose="020B0604020202020204" pitchFamily="34" charset="0"/>
                <a:cs typeface="Arial" panose="020B0604020202020204" pitchFamily="34" charset="0"/>
              </a:rPr>
              <a:t> ⨉ </a:t>
            </a:r>
            <a:r>
              <a:rPr lang="en-US" sz="2400" i="1" dirty="0">
                <a:latin typeface="Arial" panose="020B0604020202020204" pitchFamily="34" charset="0"/>
                <a:cs typeface="Arial" panose="020B0604020202020204" pitchFamily="34" charset="0"/>
              </a:rPr>
              <a:t>b</a:t>
            </a:r>
            <a:r>
              <a:rPr lang="en-US" sz="2400" dirty="0">
                <a:latin typeface="Arial" panose="020B0604020202020204" pitchFamily="34" charset="0"/>
                <a:cs typeface="Arial" panose="020B0604020202020204" pitchFamily="34" charset="0"/>
              </a:rPr>
              <a:t> ⨉ </a:t>
            </a:r>
            <a:r>
              <a:rPr lang="en-US" sz="2400" i="1" dirty="0">
                <a:latin typeface="Arial" panose="020B0604020202020204" pitchFamily="34" charset="0"/>
                <a:cs typeface="Arial" panose="020B0604020202020204" pitchFamily="34" charset="0"/>
              </a:rPr>
              <a:t>c</a:t>
            </a:r>
            <a:r>
              <a:rPr lang="en-US" sz="2400" dirty="0">
                <a:latin typeface="Arial" panose="020B0604020202020204" pitchFamily="34" charset="0"/>
                <a:cs typeface="Arial" panose="020B0604020202020204" pitchFamily="34" charset="0"/>
              </a:rPr>
              <a:t>) ➝ </a:t>
            </a:r>
            <a:r>
              <a:rPr lang="en-US" sz="2400" i="1" dirty="0">
                <a:latin typeface="Arial" panose="020B0604020202020204" pitchFamily="34" charset="0"/>
                <a:cs typeface="Arial" panose="020B0604020202020204" pitchFamily="34" charset="0"/>
              </a:rPr>
              <a:t>d</a:t>
            </a:r>
            <a:r>
              <a:rPr lang="en-US" sz="2400" dirty="0">
                <a:latin typeface="Arial" panose="020B0604020202020204" pitchFamily="34" charset="0"/>
                <a:cs typeface="Arial" panose="020B0604020202020204" pitchFamily="34" charset="0"/>
              </a:rPr>
              <a:t>. All of these functions except </a:t>
            </a:r>
            <a:r>
              <a:rPr lang="en-US" sz="2400" dirty="0">
                <a:latin typeface="Courier New" panose="02070309020205020404" pitchFamily="49" charset="0"/>
                <a:cs typeface="Courier New" panose="02070309020205020404" pitchFamily="49" charset="0"/>
              </a:rPr>
              <a:t>apply</a:t>
            </a:r>
            <a:r>
              <a:rPr lang="en-US" sz="2400" dirty="0"/>
              <a:t> </a:t>
            </a:r>
            <a:r>
              <a:rPr lang="en-US" sz="2400" dirty="0">
                <a:latin typeface="Arial" panose="020B0604020202020204" pitchFamily="34" charset="0"/>
                <a:cs typeface="Arial" panose="020B0604020202020204" pitchFamily="34" charset="0"/>
              </a:rPr>
              <a:t>return a function. In other words, all but</a:t>
            </a:r>
            <a:r>
              <a:rPr lang="en-US" sz="2400" dirty="0"/>
              <a:t> </a:t>
            </a:r>
            <a:r>
              <a:rPr lang="en-US" sz="2400" dirty="0">
                <a:latin typeface="Courier New" panose="02070309020205020404" pitchFamily="49" charset="0"/>
                <a:cs typeface="Courier New" panose="02070309020205020404" pitchFamily="49" charset="0"/>
              </a:rPr>
              <a:t>apply</a:t>
            </a:r>
            <a:r>
              <a:rPr lang="en-US" sz="2400" dirty="0"/>
              <a:t> </a:t>
            </a:r>
            <a:r>
              <a:rPr lang="en-US" sz="2400" dirty="0">
                <a:latin typeface="Arial" panose="020B0604020202020204" pitchFamily="34" charset="0"/>
                <a:cs typeface="Arial" panose="020B0604020202020204" pitchFamily="34" charset="0"/>
              </a:rPr>
              <a:t>are closed operators.</a:t>
            </a:r>
          </a:p>
        </p:txBody>
      </p:sp>
    </p:spTree>
    <p:extLst>
      <p:ext uri="{BB962C8B-B14F-4D97-AF65-F5344CB8AC3E}">
        <p14:creationId xmlns:p14="http://schemas.microsoft.com/office/powerpoint/2010/main" val="337390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6E84F-71BA-6B4A-B4D4-72A121D7C3FC}"/>
              </a:ext>
            </a:extLst>
          </p:cNvPr>
          <p:cNvSpPr>
            <a:spLocks noGrp="1"/>
          </p:cNvSpPr>
          <p:nvPr>
            <p:ph type="title"/>
          </p:nvPr>
        </p:nvSpPr>
        <p:spPr/>
        <p:txBody>
          <a:bodyPr>
            <a:normAutofit/>
          </a:bodyPr>
          <a:lstStyle/>
          <a:p>
            <a:r>
              <a:rPr lang="en-US" dirty="0"/>
              <a:t>Table 8.2 Definitions of </a:t>
            </a:r>
            <a:r>
              <a:rPr lang="en-US" dirty="0">
                <a:latin typeface="Courier New" panose="02070309020205020404" pitchFamily="49" charset="0"/>
                <a:cs typeface="Courier New" panose="02070309020205020404" pitchFamily="49" charset="0"/>
              </a:rPr>
              <a:t>papply1</a:t>
            </a:r>
            <a:r>
              <a:rPr lang="en-US" dirty="0"/>
              <a:t> and </a:t>
            </a:r>
            <a:r>
              <a:rPr lang="en-US" dirty="0" err="1">
                <a:latin typeface="Courier New" panose="02070309020205020404" pitchFamily="49" charset="0"/>
                <a:cs typeface="Courier New" panose="02070309020205020404" pitchFamily="49" charset="0"/>
              </a:rPr>
              <a:t>papply</a:t>
            </a:r>
            <a:r>
              <a:rPr lang="en-US" dirty="0"/>
              <a:t> in Scheme</a:t>
            </a:r>
          </a:p>
        </p:txBody>
      </p:sp>
      <p:pic>
        <p:nvPicPr>
          <p:cNvPr id="2051" name="Picture 3" descr="Definitions of p apply 1 reads as follows. Line 1. Left parenthesis, define p apply 1. Line 2. Left parenthesis, lambda, left parenthesis, fun a r g, right parenthesis. Line 3. Left parenthesis, lambda x. Line 4. Left parenthesis, apply fun, left parenthesis, c o n s a r g x, right parenthesis, right parenthesis, right parenthesis, right parenthesis, right parenthesis. Definitions of p apply reads as follows. Line 1. Left parenthesis, define p apply. Line 2. Left parenthesis, lambda, left parenthesis, fun period a r g s, right parenthesis. Line 3. Left parenthesis, lambda x. Line 4. Left parenthesis, apply fun, left parenthesis, append a r g s x, right parenthesis, right parenthesis, right parenthesis, right parenthesis, right parenthesis. &#10;" title="A table for definitions of p apply 1 and p apply in Scheme."/>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60757" y="2081869"/>
            <a:ext cx="10117526" cy="1308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2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8D9A-08E7-6F4D-9184-905F5BEDE0F7}"/>
              </a:ext>
            </a:extLst>
          </p:cNvPr>
          <p:cNvSpPr>
            <a:spLocks noGrp="1"/>
          </p:cNvSpPr>
          <p:nvPr>
            <p:ph type="title"/>
          </p:nvPr>
        </p:nvSpPr>
        <p:spPr/>
        <p:txBody>
          <a:bodyPr/>
          <a:lstStyle/>
          <a:p>
            <a:r>
              <a:rPr lang="en-US" dirty="0"/>
              <a:t>8.2 Partial Function Application </a:t>
            </a:r>
            <a:r>
              <a:rPr lang="en-US" sz="2000" dirty="0"/>
              <a:t>(2 of 3)</a:t>
            </a:r>
            <a:endParaRPr lang="en-US" dirty="0"/>
          </a:p>
        </p:txBody>
      </p:sp>
      <p:sp>
        <p:nvSpPr>
          <p:cNvPr id="3" name="Content Placeholder 2">
            <a:extLst>
              <a:ext uri="{FF2B5EF4-FFF2-40B4-BE49-F238E27FC236}">
                <a16:creationId xmlns:a16="http://schemas.microsoft.com/office/drawing/2014/main" id="{AA8AFC0A-C6DE-394F-83CF-644C2E96B634}"/>
              </a:ext>
            </a:extLst>
          </p:cNvPr>
          <p:cNvSpPr>
            <a:spLocks noGrp="1"/>
          </p:cNvSpPr>
          <p:nvPr>
            <p:ph idx="1"/>
          </p:nvPr>
        </p:nvSpPr>
        <p:spPr>
          <a:xfrm>
            <a:off x="925830" y="1490870"/>
            <a:ext cx="10912732" cy="4699047"/>
          </a:xfrm>
        </p:spPr>
        <p:txBody>
          <a:bodyPr>
            <a:normAutofit/>
          </a:bodyPr>
          <a:lstStyle/>
          <a:p>
            <a:pPr marL="0" indent="0">
              <a:buClr>
                <a:schemeClr val="dk1"/>
              </a:buClr>
              <a:buSzPts val="2500"/>
              <a:buNone/>
            </a:pPr>
            <a:endParaRPr lang="en-US" dirty="0">
              <a:solidFill>
                <a:schemeClr val="tx1"/>
              </a:solidFill>
            </a:endParaRPr>
          </a:p>
          <a:p>
            <a:pPr marL="0" indent="0">
              <a:buClr>
                <a:schemeClr val="dk1"/>
              </a:buClr>
              <a:buSzPts val="2500"/>
              <a:buNone/>
            </a:pPr>
            <a:endParaRPr lang="en-US" dirty="0"/>
          </a:p>
          <a:p>
            <a:pPr marL="0" indent="0">
              <a:buClr>
                <a:schemeClr val="dk1"/>
              </a:buClr>
              <a:buSzPts val="2500"/>
              <a:buNone/>
            </a:pPr>
            <a:r>
              <a:rPr lang="en-US" dirty="0"/>
              <a:t>More generally, with </a:t>
            </a:r>
            <a:r>
              <a:rPr lang="en-US" i="1" dirty="0"/>
              <a:t>partial function application</a:t>
            </a:r>
            <a:r>
              <a:rPr lang="en-US" dirty="0"/>
              <a:t>, for any function </a:t>
            </a:r>
            <a:r>
              <a:rPr lang="en-US" i="1" dirty="0">
                <a:solidFill>
                  <a:schemeClr val="dk1"/>
                </a:solidFill>
              </a:rPr>
              <a:t>f</a:t>
            </a:r>
            <a:r>
              <a:rPr lang="en-US" dirty="0">
                <a:solidFill>
                  <a:schemeClr val="dk1"/>
                </a:solidFill>
              </a:rPr>
              <a:t> (</a:t>
            </a:r>
            <a:r>
              <a:rPr lang="en-US" i="1" dirty="0">
                <a:solidFill>
                  <a:schemeClr val="dk1"/>
                </a:solidFill>
              </a:rPr>
              <a:t>p</a:t>
            </a:r>
            <a:r>
              <a:rPr lang="en-US" baseline="-25000" dirty="0">
                <a:solidFill>
                  <a:schemeClr val="dk1"/>
                </a:solidFill>
              </a:rPr>
              <a:t>1</a:t>
            </a:r>
            <a:r>
              <a:rPr lang="en-US" dirty="0">
                <a:solidFill>
                  <a:schemeClr val="dk1"/>
                </a:solidFill>
              </a:rPr>
              <a:t>, </a:t>
            </a:r>
            <a:r>
              <a:rPr lang="en-US" i="1" dirty="0">
                <a:solidFill>
                  <a:schemeClr val="dk1"/>
                </a:solidFill>
              </a:rPr>
              <a:t>p</a:t>
            </a:r>
            <a:r>
              <a:rPr lang="en-US" baseline="-25000" dirty="0">
                <a:solidFill>
                  <a:schemeClr val="dk1"/>
                </a:solidFill>
              </a:rPr>
              <a:t>2</a:t>
            </a:r>
            <a:r>
              <a:rPr lang="en-US" dirty="0">
                <a:solidFill>
                  <a:schemeClr val="dk1"/>
                </a:solidFill>
              </a:rPr>
              <a:t>, ..., </a:t>
            </a:r>
            <a:r>
              <a:rPr lang="en-US" i="1" dirty="0" err="1">
                <a:solidFill>
                  <a:schemeClr val="dk1"/>
                </a:solidFill>
              </a:rPr>
              <a:t>p</a:t>
            </a:r>
            <a:r>
              <a:rPr lang="en-US" i="1" baseline="-25000" dirty="0" err="1">
                <a:solidFill>
                  <a:schemeClr val="dk1"/>
                </a:solidFill>
              </a:rPr>
              <a:t>n</a:t>
            </a:r>
            <a:r>
              <a:rPr lang="en-US" dirty="0">
                <a:solidFill>
                  <a:schemeClr val="dk1"/>
                </a:solidFill>
              </a:rPr>
              <a:t>),</a:t>
            </a:r>
          </a:p>
          <a:p>
            <a:pPr indent="0">
              <a:buNone/>
            </a:pPr>
            <a:endParaRPr lang="en" dirty="0">
              <a:solidFill>
                <a:schemeClr val="dk1"/>
              </a:solidFill>
            </a:endParaRPr>
          </a:p>
          <a:p>
            <a:pPr indent="0">
              <a:buNone/>
            </a:pPr>
            <a:r>
              <a:rPr lang="en" dirty="0">
                <a:solidFill>
                  <a:schemeClr val="dk1"/>
                </a:solidFill>
              </a:rPr>
              <a:t>where </a:t>
            </a:r>
            <a:r>
              <a:rPr lang="en" i="1" dirty="0">
                <a:solidFill>
                  <a:schemeClr val="dk1"/>
                </a:solidFill>
              </a:rPr>
              <a:t>m </a:t>
            </a:r>
            <a:r>
              <a:rPr lang="en-US" dirty="0"/>
              <a:t>⩽</a:t>
            </a:r>
            <a:r>
              <a:rPr lang="en" dirty="0">
                <a:solidFill>
                  <a:schemeClr val="dk1"/>
                </a:solidFill>
              </a:rPr>
              <a:t> </a:t>
            </a:r>
            <a:r>
              <a:rPr lang="en" i="1" dirty="0">
                <a:solidFill>
                  <a:schemeClr val="dk1"/>
                </a:solidFill>
              </a:rPr>
              <a:t>n</a:t>
            </a:r>
            <a:r>
              <a:rPr lang="en" dirty="0">
                <a:solidFill>
                  <a:schemeClr val="dk1"/>
                </a:solidFill>
              </a:rPr>
              <a:t>, such that</a:t>
            </a:r>
          </a:p>
        </p:txBody>
      </p:sp>
      <p:pic>
        <p:nvPicPr>
          <p:cNvPr id="2050" name="Picture 2" descr="The line is as follows. f, left parenthesis, a 1, comma, a 2, comma, ellipsis, comma, a m, right parenthesis, equals g, left parenthesis, p m plus 1, comma, p m plus 2, comma, ellipsis, comma, p n, right parenthesis. " title="A line of partial function appl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3071813"/>
            <a:ext cx="6047959" cy="33432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The line is as follows. g, left parenthesis, a m plus 1, comma, a m plus 2, comma, ellipsis, comma, a n, right parenthesis, equals f, left parenthesis, a 1, comma, a 2, comma, ellipsis, comma, a m, comma, a m plus 1, comma, a m plus 2, comma, ellipsis, comma, a n, right parenthesis." title="The final expression of partial function appli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2" y="4546283"/>
            <a:ext cx="6484287" cy="242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53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JBLPSG PPT 1">
      <a:dk1>
        <a:srgbClr val="3C4743"/>
      </a:dk1>
      <a:lt1>
        <a:srgbClr val="E1E1E1"/>
      </a:lt1>
      <a:dk2>
        <a:srgbClr val="000000"/>
      </a:dk2>
      <a:lt2>
        <a:srgbClr val="FFFFFF"/>
      </a:lt2>
      <a:accent1>
        <a:srgbClr val="FFC324"/>
      </a:accent1>
      <a:accent2>
        <a:srgbClr val="F05123"/>
      </a:accent2>
      <a:accent3>
        <a:srgbClr val="418AC9"/>
      </a:accent3>
      <a:accent4>
        <a:srgbClr val="B7B7B7"/>
      </a:accent4>
      <a:accent5>
        <a:srgbClr val="00B18A"/>
      </a:accent5>
      <a:accent6>
        <a:srgbClr val="7BABBF"/>
      </a:accent6>
      <a:hlink>
        <a:srgbClr val="004B91"/>
      </a:hlink>
      <a:folHlink>
        <a:srgbClr val="5C284B"/>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32491</TotalTime>
  <Words>3350</Words>
  <Application>Microsoft Office PowerPoint</Application>
  <PresentationFormat>Widescreen</PresentationFormat>
  <Paragraphs>314</Paragraphs>
  <Slides>60</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Courier New</vt:lpstr>
      <vt:lpstr>Wingdings</vt:lpstr>
      <vt:lpstr>Educational subjects 16x9</vt:lpstr>
      <vt:lpstr>Currying and Higher-Order Functions</vt:lpstr>
      <vt:lpstr>Chapter 8: Currying and Higher-Order Functions</vt:lpstr>
      <vt:lpstr>Outline</vt:lpstr>
      <vt:lpstr>1.2 Chapter Objectives</vt:lpstr>
      <vt:lpstr>Outline</vt:lpstr>
      <vt:lpstr>8.2 Partial Function Application (1 of 3)</vt:lpstr>
      <vt:lpstr>Table 8.1 Type Signatures and λ-Calculus for a Variety of Higher-Order Functions</vt:lpstr>
      <vt:lpstr>Table 8.2 Definitions of papply1 and papply in Scheme</vt:lpstr>
      <vt:lpstr>8.2 Partial Function Application (2 of 3)</vt:lpstr>
      <vt:lpstr>8.2 Partial Function Application (3 of 3)</vt:lpstr>
      <vt:lpstr>Outline</vt:lpstr>
      <vt:lpstr>8.3 Currying</vt:lpstr>
      <vt:lpstr>8.3.1 Curried Form in Haskell (1 of 4)</vt:lpstr>
      <vt:lpstr>8.3.1 Curried Form in Haskell (2 of 4)</vt:lpstr>
      <vt:lpstr>8.3.1 Curried Form in Haskell (3 of 4)</vt:lpstr>
      <vt:lpstr>8.3.1 Curried Form in Haskell (4 of 4)</vt:lpstr>
      <vt:lpstr>8.3.2 Currying and Uncurrying (1 of 2)</vt:lpstr>
      <vt:lpstr>8.3.2 Currying and Uncurrying (2 of 2)</vt:lpstr>
      <vt:lpstr>8.3.3 The curry and uncurry Functions in Haskell</vt:lpstr>
      <vt:lpstr>Table 8.3 Definitions of curry and uncurry in Curried Form in Haskell for Binary Functions</vt:lpstr>
      <vt:lpstr>Table 8.4 Definitions of curry and uncurry in Scheme for Binary Functions</vt:lpstr>
      <vt:lpstr>8.3.4 Flexibility in Curried Functions</vt:lpstr>
      <vt:lpstr>8.3.5 All Built-in Functions in Haskell Are Curried (1 of 2)</vt:lpstr>
      <vt:lpstr>Converting an Infix Operator to a Prefix Operator</vt:lpstr>
      <vt:lpstr>8.3.5 All Built-in Functions in Haskell Are Curried (2 of 2)</vt:lpstr>
      <vt:lpstr>8.3.6 Supporting Curried Form Through First-Class Closures</vt:lpstr>
      <vt:lpstr>8.3.7 ML Analogs (Curried Form in ML)</vt:lpstr>
      <vt:lpstr>8.4 Putting It All Together: Higher-Order Functions</vt:lpstr>
      <vt:lpstr>8.4.1 Functional Mapping</vt:lpstr>
      <vt:lpstr>Mapping in Haskell (left) Vis-à-Vis ML (right)</vt:lpstr>
      <vt:lpstr>8.4.2 Functional Composition</vt:lpstr>
      <vt:lpstr>8.4.3 Sections in Haskell (1 of 4)</vt:lpstr>
      <vt:lpstr>8.4.3 Sections in Haskell (2 of 4)</vt:lpstr>
      <vt:lpstr>8.4.3 Sections in Haskell (3 of 4)</vt:lpstr>
      <vt:lpstr>Uses of Sections</vt:lpstr>
      <vt:lpstr>8.4.3 Sections in Haskell (4 of 4)</vt:lpstr>
      <vt:lpstr>8.4.4 Folding Lists</vt:lpstr>
      <vt:lpstr>foldr in Haskell</vt:lpstr>
      <vt:lpstr>Figure 8.1 foldr Using the Right-associative : cons Operator</vt:lpstr>
      <vt:lpstr>foldl in Haskell</vt:lpstr>
      <vt:lpstr>Figure 8.2 foldl in Haskell (left) Vis-à-Vis foldl in ML (right)</vt:lpstr>
      <vt:lpstr>foldr in ML</vt:lpstr>
      <vt:lpstr>foldl in ML</vt:lpstr>
      <vt:lpstr>8.4.5 Crafting Cleverly Conceived Functions with Curried HOFs</vt:lpstr>
      <vt:lpstr>implode (1 of 3)</vt:lpstr>
      <vt:lpstr>implode (2 of 3)</vt:lpstr>
      <vt:lpstr>implode (3 of 3)</vt:lpstr>
      <vt:lpstr>string2int (1 of 4)</vt:lpstr>
      <vt:lpstr>string2int (2 of 4)</vt:lpstr>
      <vt:lpstr>string2int (3 of 4)</vt:lpstr>
      <vt:lpstr>string2int (4 of 4)</vt:lpstr>
      <vt:lpstr>powerset (1 of 2)</vt:lpstr>
      <vt:lpstr>powerset (2 of 2)</vt:lpstr>
      <vt:lpstr>Summary</vt:lpstr>
      <vt:lpstr>Outline</vt:lpstr>
      <vt:lpstr>8.5 Analysis (1 of 3)</vt:lpstr>
      <vt:lpstr>8.5 Analysis (2 of 3)</vt:lpstr>
      <vt:lpstr>8.5 Analysis (3 of 3)</vt:lpstr>
      <vt:lpstr>Outline</vt:lpstr>
      <vt:lpstr>8.6 Thematic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Kristin Parker</dc:creator>
  <cp:lastModifiedBy>Jennifer Risden</cp:lastModifiedBy>
  <cp:revision>338</cp:revision>
  <dcterms:created xsi:type="dcterms:W3CDTF">2019-03-08T18:11:57Z</dcterms:created>
  <dcterms:modified xsi:type="dcterms:W3CDTF">2022-10-10T03:23:50Z</dcterms:modified>
</cp:coreProperties>
</file>